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8" r:id="rId2"/>
    <p:sldId id="260" r:id="rId3"/>
    <p:sldId id="262" r:id="rId4"/>
    <p:sldId id="263" r:id="rId5"/>
    <p:sldId id="299" r:id="rId6"/>
    <p:sldId id="272" r:id="rId7"/>
    <p:sldId id="301" r:id="rId8"/>
    <p:sldId id="268" r:id="rId9"/>
    <p:sldId id="270" r:id="rId10"/>
    <p:sldId id="298" r:id="rId11"/>
    <p:sldId id="276" r:id="rId12"/>
    <p:sldId id="283" r:id="rId13"/>
    <p:sldId id="300" r:id="rId14"/>
    <p:sldId id="296" r:id="rId15"/>
    <p:sldId id="30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pos="2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1B"/>
    <a:srgbClr val="595959"/>
    <a:srgbClr val="404040"/>
    <a:srgbClr val="9AC0C3"/>
    <a:srgbClr val="121212"/>
    <a:srgbClr val="476280"/>
    <a:srgbClr val="393C5B"/>
    <a:srgbClr val="FBDACB"/>
    <a:srgbClr val="FEEDD3"/>
    <a:srgbClr val="564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31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92" y="293"/>
      </p:cViewPr>
      <p:guideLst>
        <p:guide orient="horz" pos="2196"/>
        <p:guide pos="2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017DB-0039-4093-B60F-A75BE5BB4518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CE6C3-080E-4649-A79A-F66C104287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0" name="Shape 1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0201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98076" y="-878668"/>
            <a:ext cx="4449078" cy="6142211"/>
          </a:xfrm>
          <a:custGeom>
            <a:avLst/>
            <a:gdLst>
              <a:gd name="connsiteX0" fmla="*/ 9355 w 4449078"/>
              <a:gd name="connsiteY0" fmla="*/ 0 h 6142211"/>
              <a:gd name="connsiteX1" fmla="*/ 4442841 w 4449078"/>
              <a:gd name="connsiteY1" fmla="*/ 0 h 6142211"/>
              <a:gd name="connsiteX2" fmla="*/ 4449078 w 4449078"/>
              <a:gd name="connsiteY2" fmla="*/ 6859 h 6142211"/>
              <a:gd name="connsiteX3" fmla="*/ 4445959 w 4449078"/>
              <a:gd name="connsiteY3" fmla="*/ 6135352 h 6142211"/>
              <a:gd name="connsiteX4" fmla="*/ 4439723 w 4449078"/>
              <a:gd name="connsiteY4" fmla="*/ 6142211 h 6142211"/>
              <a:gd name="connsiteX5" fmla="*/ 6236 w 4449078"/>
              <a:gd name="connsiteY5" fmla="*/ 6142211 h 6142211"/>
              <a:gd name="connsiteX6" fmla="*/ 0 w 4449078"/>
              <a:gd name="connsiteY6" fmla="*/ 6135352 h 6142211"/>
              <a:gd name="connsiteX7" fmla="*/ 3118 w 4449078"/>
              <a:gd name="connsiteY7" fmla="*/ 6859 h 6142211"/>
              <a:gd name="connsiteX8" fmla="*/ 9355 w 4449078"/>
              <a:gd name="connsiteY8" fmla="*/ 0 h 614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9078" h="6142211">
                <a:moveTo>
                  <a:pt x="9355" y="0"/>
                </a:moveTo>
                <a:cubicBezTo>
                  <a:pt x="4442841" y="0"/>
                  <a:pt x="4442841" y="0"/>
                  <a:pt x="4442841" y="0"/>
                </a:cubicBezTo>
                <a:cubicBezTo>
                  <a:pt x="4445959" y="0"/>
                  <a:pt x="4449078" y="3429"/>
                  <a:pt x="4449078" y="6859"/>
                </a:cubicBezTo>
                <a:lnTo>
                  <a:pt x="4445959" y="6135352"/>
                </a:lnTo>
                <a:cubicBezTo>
                  <a:pt x="4445959" y="6138781"/>
                  <a:pt x="4442841" y="6142211"/>
                  <a:pt x="4439723" y="6142211"/>
                </a:cubicBezTo>
                <a:cubicBezTo>
                  <a:pt x="6236" y="6142211"/>
                  <a:pt x="6236" y="6142211"/>
                  <a:pt x="6236" y="6142211"/>
                </a:cubicBezTo>
                <a:cubicBezTo>
                  <a:pt x="3118" y="6142211"/>
                  <a:pt x="0" y="6138781"/>
                  <a:pt x="0" y="6135352"/>
                </a:cubicBezTo>
                <a:cubicBezTo>
                  <a:pt x="3118" y="6859"/>
                  <a:pt x="3118" y="6859"/>
                  <a:pt x="3118" y="6859"/>
                </a:cubicBezTo>
                <a:cubicBezTo>
                  <a:pt x="3118" y="3429"/>
                  <a:pt x="6236" y="0"/>
                  <a:pt x="93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1999" cy="3022599"/>
          </a:xfrm>
          <a:custGeom>
            <a:avLst/>
            <a:gdLst>
              <a:gd name="connsiteX0" fmla="*/ 0 w 12191999"/>
              <a:gd name="connsiteY0" fmla="*/ 0 h 3022599"/>
              <a:gd name="connsiteX1" fmla="*/ 12191999 w 12191999"/>
              <a:gd name="connsiteY1" fmla="*/ 0 h 3022599"/>
              <a:gd name="connsiteX2" fmla="*/ 12191999 w 12191999"/>
              <a:gd name="connsiteY2" fmla="*/ 3022599 h 3022599"/>
              <a:gd name="connsiteX3" fmla="*/ 0 w 12191999"/>
              <a:gd name="connsiteY3" fmla="*/ 3022599 h 302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022599">
                <a:moveTo>
                  <a:pt x="0" y="0"/>
                </a:moveTo>
                <a:lnTo>
                  <a:pt x="12191999" y="0"/>
                </a:lnTo>
                <a:lnTo>
                  <a:pt x="12191999" y="3022599"/>
                </a:lnTo>
                <a:lnTo>
                  <a:pt x="0" y="3022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874416" y="-1"/>
            <a:ext cx="2564091" cy="6858000"/>
          </a:xfrm>
          <a:custGeom>
            <a:avLst/>
            <a:gdLst>
              <a:gd name="connsiteX0" fmla="*/ 0 w 2564091"/>
              <a:gd name="connsiteY0" fmla="*/ 0 h 6858000"/>
              <a:gd name="connsiteX1" fmla="*/ 2564091 w 2564091"/>
              <a:gd name="connsiteY1" fmla="*/ 0 h 6858000"/>
              <a:gd name="connsiteX2" fmla="*/ 2564091 w 2564091"/>
              <a:gd name="connsiteY2" fmla="*/ 6858000 h 6858000"/>
              <a:gd name="connsiteX3" fmla="*/ 0 w 2564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4091" h="6858000">
                <a:moveTo>
                  <a:pt x="0" y="0"/>
                </a:moveTo>
                <a:lnTo>
                  <a:pt x="2564091" y="0"/>
                </a:lnTo>
                <a:lnTo>
                  <a:pt x="25640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362683" y="-1"/>
            <a:ext cx="2564091" cy="6858000"/>
          </a:xfrm>
          <a:custGeom>
            <a:avLst/>
            <a:gdLst>
              <a:gd name="connsiteX0" fmla="*/ 0 w 2564091"/>
              <a:gd name="connsiteY0" fmla="*/ 0 h 6858000"/>
              <a:gd name="connsiteX1" fmla="*/ 2564091 w 2564091"/>
              <a:gd name="connsiteY1" fmla="*/ 0 h 6858000"/>
              <a:gd name="connsiteX2" fmla="*/ 2564091 w 2564091"/>
              <a:gd name="connsiteY2" fmla="*/ 6858000 h 6858000"/>
              <a:gd name="connsiteX3" fmla="*/ 0 w 2564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4091" h="6858000">
                <a:moveTo>
                  <a:pt x="0" y="0"/>
                </a:moveTo>
                <a:lnTo>
                  <a:pt x="2564091" y="0"/>
                </a:lnTo>
                <a:lnTo>
                  <a:pt x="25640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95999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371144" y="-2398036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6121319" y="352140"/>
            <a:ext cx="4790629" cy="4790629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871494" y="-2398035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1621672" y="352139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8871497" y="3102314"/>
            <a:ext cx="4790629" cy="4790629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fld id="{873EFF02-C915-EF40-A6B2-10AA7CE2745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>
                    <a:tint val="7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fld id="{56D17385-44AA-6B46-9360-168AB6633C5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None/>
        <a:defRPr sz="14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1076"/>
            <a:ext cx="12192000" cy="6867235"/>
          </a:xfrm>
          <a:prstGeom prst="rect">
            <a:avLst/>
          </a:prstGeom>
          <a:solidFill>
            <a:srgbClr val="37333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12457" y="5105334"/>
            <a:ext cx="2367086" cy="3049340"/>
            <a:chOff x="4421757" y="3739789"/>
            <a:chExt cx="3352918" cy="4319315"/>
          </a:xfrm>
        </p:grpSpPr>
        <p:sp>
          <p:nvSpPr>
            <p:cNvPr id="9" name="Rectangle 8"/>
            <p:cNvSpPr/>
            <p:nvPr/>
          </p:nvSpPr>
          <p:spPr>
            <a:xfrm rot="18900000" flipV="1">
              <a:off x="4421757" y="3739789"/>
              <a:ext cx="3352918" cy="3352918"/>
            </a:xfrm>
            <a:prstGeom prst="rect">
              <a:avLst/>
            </a:prstGeom>
            <a:noFill/>
            <a:ln w="1016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18900000" flipV="1">
              <a:off x="5501887" y="5138345"/>
              <a:ext cx="1192658" cy="1192658"/>
            </a:xfrm>
            <a:prstGeom prst="rect">
              <a:avLst/>
            </a:prstGeom>
            <a:noFill/>
            <a:ln w="1016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8900000" flipV="1">
              <a:off x="4912474" y="5687620"/>
              <a:ext cx="2371484" cy="2371484"/>
            </a:xfrm>
            <a:prstGeom prst="rect">
              <a:avLst/>
            </a:prstGeom>
            <a:noFill/>
            <a:ln w="25400">
              <a:solidFill>
                <a:srgbClr val="FF9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2" name="Right Triangle 11"/>
          <p:cNvSpPr/>
          <p:nvPr/>
        </p:nvSpPr>
        <p:spPr>
          <a:xfrm rot="18900000">
            <a:off x="5867076" y="3355024"/>
            <a:ext cx="457848" cy="457848"/>
          </a:xfrm>
          <a:prstGeom prst="rtTriangle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209492" y="6044328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3934854" y="2148852"/>
            <a:ext cx="4322288" cy="2238600"/>
            <a:chOff x="3934854" y="2204268"/>
            <a:chExt cx="4322288" cy="2238600"/>
          </a:xfrm>
        </p:grpSpPr>
        <p:sp>
          <p:nvSpPr>
            <p:cNvPr id="5" name="TextBox 4"/>
            <p:cNvSpPr txBox="1"/>
            <p:nvPr/>
          </p:nvSpPr>
          <p:spPr>
            <a:xfrm>
              <a:off x="4618670" y="2204268"/>
              <a:ext cx="29546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4800" b="1" spc="600" dirty="0">
                  <a:solidFill>
                    <a:prstClr val="white"/>
                  </a:solidFill>
                  <a:cs typeface="+mn-ea"/>
                  <a:sym typeface="+mn-lt"/>
                </a:rPr>
                <a:t>花卷买卖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3934854" y="3057873"/>
              <a:ext cx="432228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endParaRPr lang="en-US" altLang="zh-CN" sz="2800" dirty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lvl="0" algn="ctr"/>
              <a:endParaRPr lang="en-US" altLang="zh-CN" sz="2800" dirty="0">
                <a:solidFill>
                  <a:prstClr val="white"/>
                </a:solidFill>
                <a:cs typeface="+mn-ea"/>
                <a:sym typeface="+mn-lt"/>
              </a:endParaRPr>
            </a:p>
            <a:p>
              <a:pPr lvl="0" algn="dist"/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随心买</a:t>
              </a:r>
              <a:r>
                <a:rPr lang="en-US" altLang="zh-CN" sz="2800" dirty="0">
                  <a:solidFill>
                    <a:prstClr val="white"/>
                  </a:solidFill>
                  <a:cs typeface="+mn-ea"/>
                  <a:sym typeface="+mn-lt"/>
                </a:rPr>
                <a:t>·</a:t>
              </a: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安心卖</a:t>
              </a:r>
              <a:r>
                <a:rPr lang="en-US" altLang="zh-CN" sz="2800" dirty="0">
                  <a:solidFill>
                    <a:prstClr val="white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9722841" y="6227327"/>
            <a:ext cx="2469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white"/>
                </a:solidFill>
                <a:cs typeface="+mn-ea"/>
                <a:sym typeface="+mn-lt"/>
              </a:rPr>
              <a:t>九八五软件开发团队</a:t>
            </a:r>
            <a:endParaRPr lang="en-US" altLang="zh-CN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 cstate="screen"/>
          <a:stretch>
            <a:fillRect/>
          </a:stretch>
        </p:blipFill>
        <p:spPr>
          <a:xfrm>
            <a:off x="4601295" y="0"/>
            <a:ext cx="29606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4957708" y="-1"/>
            <a:ext cx="2276585" cy="152066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Shape 68"/>
          <p:cNvSpPr txBox="1"/>
          <p:nvPr/>
        </p:nvSpPr>
        <p:spPr>
          <a:xfrm>
            <a:off x="8423910" y="189723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1600" dirty="0">
                <a:solidFill>
                  <a:prstClr val="black"/>
                </a:solidFill>
                <a:cs typeface="Montserrat" panose="02000505000000020004"/>
                <a:sym typeface="Montserrat" panose="02000505000000020004"/>
              </a:rPr>
              <a:t>收益分析</a:t>
            </a:r>
            <a:endParaRPr lang="en-US" altLang="zh-CN" sz="1600" dirty="0">
              <a:solidFill>
                <a:prstClr val="black"/>
              </a:solidFill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57708" y="0"/>
            <a:ext cx="2276585" cy="1205169"/>
            <a:chOff x="4957708" y="0"/>
            <a:chExt cx="2276585" cy="1205169"/>
          </a:xfrm>
        </p:grpSpPr>
        <p:cxnSp>
          <p:nvCxnSpPr>
            <p:cNvPr id="30" name="Straight Connector 30"/>
            <p:cNvCxnSpPr/>
            <p:nvPr/>
          </p:nvCxnSpPr>
          <p:spPr>
            <a:xfrm>
              <a:off x="5380373" y="1205169"/>
              <a:ext cx="1431255" cy="0"/>
            </a:xfrm>
            <a:prstGeom prst="line">
              <a:avLst/>
            </a:prstGeom>
            <a:ln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6"/>
            <p:cNvSpPr txBox="1"/>
            <p:nvPr/>
          </p:nvSpPr>
          <p:spPr>
            <a:xfrm>
              <a:off x="5029044" y="569713"/>
              <a:ext cx="21339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3200" b="1" spc="600" dirty="0">
                  <a:solidFill>
                    <a:schemeClr val="bg1"/>
                  </a:solidFill>
                  <a:cs typeface="+mn-ea"/>
                  <a:sym typeface="+mn-lt"/>
                </a:rPr>
                <a:t>后台功能</a:t>
              </a:r>
            </a:p>
          </p:txBody>
        </p:sp>
        <p:sp>
          <p:nvSpPr>
            <p:cNvPr id="32" name="TextBox 7"/>
            <p:cNvSpPr txBox="1"/>
            <p:nvPr/>
          </p:nvSpPr>
          <p:spPr>
            <a:xfrm>
              <a:off x="4957708" y="379802"/>
              <a:ext cx="2276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1200" spc="600" dirty="0">
                  <a:solidFill>
                    <a:schemeClr val="bg1"/>
                  </a:solidFill>
                  <a:cs typeface="+mn-ea"/>
                  <a:sym typeface="+mn-lt"/>
                </a:rPr>
                <a:t>Main business </a:t>
              </a:r>
            </a:p>
          </p:txBody>
        </p:sp>
        <p:sp>
          <p:nvSpPr>
            <p:cNvPr id="33" name="Triangle 10"/>
            <p:cNvSpPr/>
            <p:nvPr/>
          </p:nvSpPr>
          <p:spPr>
            <a:xfrm rot="10800000">
              <a:off x="5657693" y="0"/>
              <a:ext cx="876615" cy="291995"/>
            </a:xfrm>
            <a:prstGeom prst="triangle">
              <a:avLst/>
            </a:prstGeom>
            <a:solidFill>
              <a:srgbClr val="FF9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20" y="573870"/>
            <a:ext cx="4495800" cy="542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1" y="4579892"/>
            <a:ext cx="4514850" cy="2181225"/>
          </a:xfrm>
          <a:prstGeom prst="rect">
            <a:avLst/>
          </a:prstGeom>
        </p:spPr>
      </p:pic>
      <p:sp>
        <p:nvSpPr>
          <p:cNvPr id="8" name="Shape 68"/>
          <p:cNvSpPr txBox="1"/>
          <p:nvPr/>
        </p:nvSpPr>
        <p:spPr>
          <a:xfrm>
            <a:off x="775152" y="4026239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1600" dirty="0">
                <a:solidFill>
                  <a:prstClr val="black"/>
                </a:solidFill>
                <a:cs typeface="Montserrat" panose="02000505000000020004"/>
                <a:sym typeface="Montserrat" panose="02000505000000020004"/>
              </a:rPr>
              <a:t>账户管理</a:t>
            </a:r>
            <a:endParaRPr lang="en-US" altLang="zh-CN" sz="1600" dirty="0">
              <a:solidFill>
                <a:prstClr val="black"/>
              </a:solidFill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08" y="1911663"/>
            <a:ext cx="4467225" cy="2162175"/>
          </a:xfrm>
          <a:prstGeom prst="rect">
            <a:avLst/>
          </a:prstGeom>
        </p:spPr>
      </p:pic>
      <p:sp>
        <p:nvSpPr>
          <p:cNvPr id="11" name="Shape 68"/>
          <p:cNvSpPr txBox="1"/>
          <p:nvPr/>
        </p:nvSpPr>
        <p:spPr>
          <a:xfrm>
            <a:off x="8423910" y="1500942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1600" dirty="0">
                <a:solidFill>
                  <a:prstClr val="black"/>
                </a:solidFill>
                <a:cs typeface="Montserrat" panose="02000505000000020004"/>
                <a:sym typeface="Montserrat" panose="02000505000000020004"/>
              </a:rPr>
              <a:t>商品管理</a:t>
            </a:r>
            <a:endParaRPr lang="en-US" altLang="zh-CN" sz="1600" dirty="0">
              <a:solidFill>
                <a:prstClr val="black"/>
              </a:solidFill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674" y="5020150"/>
            <a:ext cx="4410075" cy="1809750"/>
          </a:xfrm>
          <a:prstGeom prst="rect">
            <a:avLst/>
          </a:prstGeom>
        </p:spPr>
      </p:pic>
      <p:sp>
        <p:nvSpPr>
          <p:cNvPr id="14" name="Shape 68"/>
          <p:cNvSpPr txBox="1"/>
          <p:nvPr/>
        </p:nvSpPr>
        <p:spPr>
          <a:xfrm>
            <a:off x="8345574" y="4610262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1600" dirty="0">
                <a:solidFill>
                  <a:prstClr val="black"/>
                </a:solidFill>
                <a:cs typeface="Montserrat" panose="02000505000000020004"/>
                <a:sym typeface="Montserrat" panose="02000505000000020004"/>
              </a:rPr>
              <a:t>订单管理</a:t>
            </a:r>
            <a:endParaRPr lang="en-US" altLang="zh-CN" sz="1600" dirty="0">
              <a:solidFill>
                <a:prstClr val="black"/>
              </a:solidFill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6" y="1352797"/>
            <a:ext cx="4448175" cy="1819275"/>
          </a:xfrm>
          <a:prstGeom prst="rect">
            <a:avLst/>
          </a:prstGeom>
        </p:spPr>
      </p:pic>
      <p:sp>
        <p:nvSpPr>
          <p:cNvPr id="17" name="Shape 68"/>
          <p:cNvSpPr txBox="1"/>
          <p:nvPr/>
        </p:nvSpPr>
        <p:spPr>
          <a:xfrm>
            <a:off x="816207" y="715906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1600" dirty="0">
                <a:solidFill>
                  <a:prstClr val="black"/>
                </a:solidFill>
                <a:cs typeface="Montserrat" panose="02000505000000020004"/>
                <a:sym typeface="Montserrat" panose="02000505000000020004"/>
              </a:rPr>
              <a:t>权限管理</a:t>
            </a:r>
            <a:endParaRPr lang="en-US" altLang="zh-CN" sz="1600" dirty="0">
              <a:solidFill>
                <a:prstClr val="black"/>
              </a:solidFill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H="1">
            <a:off x="0" y="0"/>
            <a:ext cx="12192000" cy="6842138"/>
          </a:xfrm>
          <a:prstGeom prst="rect">
            <a:avLst/>
          </a:prstGeom>
          <a:blipFill dpi="0"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320"/>
            <a:ext cx="12192000" cy="6842138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371756" y="1613508"/>
            <a:ext cx="5029200" cy="3866395"/>
            <a:chOff x="1066800" y="1536573"/>
            <a:chExt cx="5029200" cy="3866395"/>
          </a:xfrm>
        </p:grpSpPr>
        <p:sp>
          <p:nvSpPr>
            <p:cNvPr id="24" name="Rectangle 23"/>
            <p:cNvSpPr/>
            <p:nvPr/>
          </p:nvSpPr>
          <p:spPr>
            <a:xfrm>
              <a:off x="1066800" y="1536573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66268" y="159812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21212"/>
                  </a:solidFill>
                  <a:effectLst/>
                  <a:uLnTx/>
                  <a:uFillTx/>
                  <a:cs typeface="+mn-ea"/>
                  <a:sym typeface="+mn-lt"/>
                </a:rPr>
                <a:t>技术要点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66268" y="1990966"/>
              <a:ext cx="46297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本系统采用前后端分离的形式进行开发。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6659" y="2641805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66268" y="237759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srgbClr val="121212"/>
                  </a:solidFill>
                  <a:cs typeface="+mn-ea"/>
                  <a:sym typeface="+mn-lt"/>
                </a:rPr>
                <a:t>后端设计</a:t>
              </a:r>
              <a:endParaRPr lang="en-US" altLang="zh-CN" sz="1200" b="1" dirty="0">
                <a:solidFill>
                  <a:srgbClr val="121212"/>
                </a:solidFill>
                <a:cs typeface="+mn-ea"/>
                <a:sym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60654" y="2702456"/>
              <a:ext cx="4629732" cy="371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zh-CN" dirty="0" err="1"/>
                <a:t>SpringBoot</a:t>
              </a:r>
              <a:r>
                <a:rPr lang="zh-CN" altLang="en-US" dirty="0"/>
                <a:t>、</a:t>
              </a:r>
              <a:r>
                <a:rPr lang="en-US" altLang="zh-CN" dirty="0"/>
                <a:t>Shiro</a:t>
              </a:r>
              <a:r>
                <a:rPr lang="zh-CN" altLang="en-US" dirty="0"/>
                <a:t>、</a:t>
              </a:r>
              <a:r>
                <a:rPr lang="en-US" altLang="zh-CN" dirty="0" err="1"/>
                <a:t>Mybatis</a:t>
              </a:r>
              <a:r>
                <a:rPr lang="zh-CN" altLang="en-US" dirty="0"/>
                <a:t>、</a:t>
              </a:r>
              <a:endPara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67014" y="3746467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65784" y="3990753"/>
              <a:ext cx="830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srgbClr val="121212"/>
                  </a:solidFill>
                  <a:cs typeface="+mn-ea"/>
                  <a:sym typeface="+mn-lt"/>
                </a:rPr>
                <a:t>缓存技术</a:t>
              </a:r>
              <a:endParaRPr lang="en-US" altLang="zh-CN" sz="1200" b="1" dirty="0">
                <a:solidFill>
                  <a:srgbClr val="121212"/>
                </a:solidFill>
                <a:cs typeface="+mn-ea"/>
                <a:sym typeface="+mn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466268" y="4248236"/>
              <a:ext cx="4629732" cy="371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zh-CN" dirty="0"/>
                <a:t>Redis</a:t>
              </a:r>
              <a:r>
                <a:rPr lang="zh-CN" altLang="en-US" dirty="0"/>
                <a:t>（缓存服务器）</a:t>
              </a:r>
              <a:endPara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94291" y="4851129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66268" y="490943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altLang="zh-CN" sz="1000" b="1" dirty="0">
                <a:solidFill>
                  <a:srgbClr val="121212"/>
                </a:solidFill>
                <a:cs typeface="+mn-ea"/>
                <a:sym typeface="+mn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466268" y="5155656"/>
              <a:ext cx="4629732" cy="247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endPara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45924" y="0"/>
            <a:ext cx="2900153" cy="1237220"/>
            <a:chOff x="4645924" y="0"/>
            <a:chExt cx="2900153" cy="1237220"/>
          </a:xfrm>
        </p:grpSpPr>
        <p:cxnSp>
          <p:nvCxnSpPr>
            <p:cNvPr id="36" name="Straight Connector 30"/>
            <p:cNvCxnSpPr/>
            <p:nvPr/>
          </p:nvCxnSpPr>
          <p:spPr>
            <a:xfrm>
              <a:off x="5380373" y="1237220"/>
              <a:ext cx="1431255" cy="0"/>
            </a:xfrm>
            <a:prstGeom prst="line">
              <a:avLst/>
            </a:prstGeom>
            <a:ln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6"/>
            <p:cNvSpPr txBox="1"/>
            <p:nvPr/>
          </p:nvSpPr>
          <p:spPr>
            <a:xfrm>
              <a:off x="5029042" y="569713"/>
              <a:ext cx="21339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32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涉及技术</a:t>
              </a:r>
            </a:p>
          </p:txBody>
        </p:sp>
        <p:sp>
          <p:nvSpPr>
            <p:cNvPr id="38" name="TextBox 7"/>
            <p:cNvSpPr txBox="1"/>
            <p:nvPr/>
          </p:nvSpPr>
          <p:spPr>
            <a:xfrm>
              <a:off x="4645924" y="379802"/>
              <a:ext cx="2900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12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Business situation </a:t>
              </a:r>
            </a:p>
          </p:txBody>
        </p:sp>
        <p:sp>
          <p:nvSpPr>
            <p:cNvPr id="39" name="Triangle 10"/>
            <p:cNvSpPr/>
            <p:nvPr/>
          </p:nvSpPr>
          <p:spPr>
            <a:xfrm rot="10800000">
              <a:off x="5657693" y="0"/>
              <a:ext cx="876615" cy="291995"/>
            </a:xfrm>
            <a:prstGeom prst="triangle">
              <a:avLst/>
            </a:prstGeom>
            <a:solidFill>
              <a:srgbClr val="FF9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0" name="Shape 3696"/>
          <p:cNvSpPr/>
          <p:nvPr/>
        </p:nvSpPr>
        <p:spPr>
          <a:xfrm>
            <a:off x="1394507" y="1661492"/>
            <a:ext cx="228541" cy="2793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33333" y="114538"/>
                </a:lnTo>
                <a:lnTo>
                  <a:pt x="33333" y="5455"/>
                </a:lnTo>
                <a:lnTo>
                  <a:pt x="73333" y="5455"/>
                </a:lnTo>
                <a:lnTo>
                  <a:pt x="73333" y="38177"/>
                </a:lnTo>
                <a:lnTo>
                  <a:pt x="86666" y="27272"/>
                </a:lnTo>
                <a:lnTo>
                  <a:pt x="100000" y="38177"/>
                </a:lnTo>
                <a:lnTo>
                  <a:pt x="100000" y="5455"/>
                </a:ln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26666" y="114538"/>
                </a:move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26666" y="5455"/>
                </a:lnTo>
                <a:cubicBezTo>
                  <a:pt x="26666" y="5455"/>
                  <a:pt x="26666" y="114538"/>
                  <a:pt x="26666" y="114538"/>
                </a:cubicBezTo>
                <a:close/>
                <a:moveTo>
                  <a:pt x="80000" y="5455"/>
                </a:moveTo>
                <a:lnTo>
                  <a:pt x="93333" y="5455"/>
                </a:lnTo>
                <a:lnTo>
                  <a:pt x="93333" y="24544"/>
                </a:lnTo>
                <a:lnTo>
                  <a:pt x="86666" y="19088"/>
                </a:lnTo>
                <a:lnTo>
                  <a:pt x="80000" y="24544"/>
                </a:lnTo>
                <a:cubicBezTo>
                  <a:pt x="80000" y="24544"/>
                  <a:pt x="80000" y="5455"/>
                  <a:pt x="80000" y="5455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FF9F1B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8" t="17584" r="20285" b="39372"/>
          <a:stretch>
            <a:fillRect/>
          </a:stretch>
        </p:blipFill>
        <p:spPr>
          <a:xfrm>
            <a:off x="9756560" y="291996"/>
            <a:ext cx="2133918" cy="736991"/>
          </a:xfrm>
          <a:prstGeom prst="rect">
            <a:avLst/>
          </a:prstGeom>
        </p:spPr>
      </p:pic>
      <p:sp>
        <p:nvSpPr>
          <p:cNvPr id="7" name="Rectangle 25"/>
          <p:cNvSpPr/>
          <p:nvPr/>
        </p:nvSpPr>
        <p:spPr>
          <a:xfrm>
            <a:off x="1765610" y="3454070"/>
            <a:ext cx="5046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VUE</a:t>
            </a:r>
            <a:r>
              <a:rPr lang="zh-CN" altLang="en-US" dirty="0"/>
              <a:t>、</a:t>
            </a:r>
            <a:r>
              <a:rPr lang="en-US" altLang="zh-CN" dirty="0" err="1"/>
              <a:t>ElementUI</a:t>
            </a:r>
            <a:r>
              <a:rPr lang="zh-CN" altLang="en-US" dirty="0"/>
              <a:t>、</a:t>
            </a:r>
            <a:r>
              <a:rPr lang="en-US" altLang="zh-CN" dirty="0"/>
              <a:t>AXIOS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1771224" y="31489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200" b="1" dirty="0">
                <a:solidFill>
                  <a:srgbClr val="121212"/>
                </a:solidFill>
                <a:cs typeface="+mn-ea"/>
                <a:sym typeface="+mn-lt"/>
              </a:rPr>
              <a:t>前端设计</a:t>
            </a:r>
            <a:endParaRPr lang="en-US" altLang="zh-CN" sz="1200" b="1" dirty="0">
              <a:solidFill>
                <a:srgbClr val="121212"/>
              </a:solidFill>
              <a:cs typeface="+mn-ea"/>
              <a:sym typeface="+mn-lt"/>
            </a:endParaRPr>
          </a:p>
        </p:txBody>
      </p:sp>
      <p:sp>
        <p:nvSpPr>
          <p:cNvPr id="12" name="TextBox 27"/>
          <p:cNvSpPr txBox="1"/>
          <p:nvPr/>
        </p:nvSpPr>
        <p:spPr>
          <a:xfrm>
            <a:off x="1788200" y="469657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200" b="1" dirty="0">
                <a:solidFill>
                  <a:srgbClr val="121212"/>
                </a:solidFill>
                <a:cs typeface="+mn-ea"/>
                <a:sym typeface="+mn-lt"/>
              </a:rPr>
              <a:t>数据库</a:t>
            </a:r>
            <a:endParaRPr lang="en-US" altLang="zh-CN" sz="1200" b="1" dirty="0">
              <a:solidFill>
                <a:srgbClr val="121212"/>
              </a:solidFill>
              <a:cs typeface="+mn-ea"/>
              <a:sym typeface="+mn-lt"/>
            </a:endParaRPr>
          </a:p>
        </p:txBody>
      </p:sp>
      <p:sp>
        <p:nvSpPr>
          <p:cNvPr id="47" name="Rectangle 25"/>
          <p:cNvSpPr/>
          <p:nvPr/>
        </p:nvSpPr>
        <p:spPr>
          <a:xfrm>
            <a:off x="1788200" y="5009525"/>
            <a:ext cx="4629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MySQL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645924" y="0"/>
            <a:ext cx="2900153" cy="1237220"/>
            <a:chOff x="4645924" y="0"/>
            <a:chExt cx="2900153" cy="1237220"/>
          </a:xfrm>
        </p:grpSpPr>
        <p:cxnSp>
          <p:nvCxnSpPr>
            <p:cNvPr id="48" name="Straight Connector 30"/>
            <p:cNvCxnSpPr/>
            <p:nvPr/>
          </p:nvCxnSpPr>
          <p:spPr>
            <a:xfrm>
              <a:off x="5380373" y="1237220"/>
              <a:ext cx="1431255" cy="0"/>
            </a:xfrm>
            <a:prstGeom prst="line">
              <a:avLst/>
            </a:prstGeom>
            <a:ln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6"/>
            <p:cNvSpPr txBox="1"/>
            <p:nvPr/>
          </p:nvSpPr>
          <p:spPr>
            <a:xfrm>
              <a:off x="4785387" y="569713"/>
              <a:ext cx="26212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32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系统优越性</a:t>
              </a:r>
            </a:p>
          </p:txBody>
        </p:sp>
        <p:sp>
          <p:nvSpPr>
            <p:cNvPr id="50" name="TextBox 7"/>
            <p:cNvSpPr txBox="1"/>
            <p:nvPr/>
          </p:nvSpPr>
          <p:spPr>
            <a:xfrm>
              <a:off x="4645924" y="379802"/>
              <a:ext cx="2900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12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Business situation </a:t>
              </a:r>
            </a:p>
          </p:txBody>
        </p:sp>
        <p:sp>
          <p:nvSpPr>
            <p:cNvPr id="51" name="Triangle 10"/>
            <p:cNvSpPr/>
            <p:nvPr/>
          </p:nvSpPr>
          <p:spPr>
            <a:xfrm rot="10800000">
              <a:off x="5657693" y="0"/>
              <a:ext cx="876615" cy="291995"/>
            </a:xfrm>
            <a:prstGeom prst="triangle">
              <a:avLst/>
            </a:prstGeom>
            <a:solidFill>
              <a:srgbClr val="FF9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Shape 1386"/>
          <p:cNvSpPr txBox="1"/>
          <p:nvPr/>
        </p:nvSpPr>
        <p:spPr>
          <a:xfrm>
            <a:off x="8507573" y="1647373"/>
            <a:ext cx="2500044" cy="165970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endParaRPr lang="en-US" altLang="zh-CN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" name="Shape 1386"/>
          <p:cNvSpPr txBox="1"/>
          <p:nvPr/>
        </p:nvSpPr>
        <p:spPr>
          <a:xfrm>
            <a:off x="1707130" y="3290513"/>
            <a:ext cx="2500044" cy="165970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endParaRPr lang="en-US" altLang="zh-CN" sz="1600" kern="0" dirty="0">
              <a:solidFill>
                <a:srgbClr val="000000"/>
              </a:solidFill>
              <a:cs typeface="+mn-ea"/>
              <a:sym typeface="+mn-lt"/>
            </a:endParaRPr>
          </a:p>
          <a:p>
            <a:pPr algn="ctr" defTabSz="457200">
              <a:buSzPct val="25000"/>
            </a:pPr>
            <a:endParaRPr lang="en-US" altLang="zh-CN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" name="Shape 1386"/>
          <p:cNvSpPr txBox="1"/>
          <p:nvPr/>
        </p:nvSpPr>
        <p:spPr>
          <a:xfrm>
            <a:off x="8593583" y="3429000"/>
            <a:ext cx="2414033" cy="165970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endParaRPr lang="en-US" altLang="zh-CN" sz="1600" kern="0" dirty="0">
              <a:solidFill>
                <a:srgbClr val="000000"/>
              </a:solidFill>
              <a:cs typeface="+mn-ea"/>
              <a:sym typeface="+mn-lt"/>
            </a:endParaRPr>
          </a:p>
          <a:p>
            <a:pPr algn="ctr" defTabSz="457200">
              <a:buSzPct val="25000"/>
            </a:pPr>
            <a:endParaRPr lang="en-US" altLang="zh-CN"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1342" name="Shape 1342"/>
          <p:cNvGrpSpPr/>
          <p:nvPr/>
        </p:nvGrpSpPr>
        <p:grpSpPr>
          <a:xfrm>
            <a:off x="98452" y="1772682"/>
            <a:ext cx="4129484" cy="4116573"/>
            <a:chOff x="2067107" y="3521080"/>
            <a:chExt cx="7229842" cy="7207239"/>
          </a:xfrm>
        </p:grpSpPr>
        <p:sp>
          <p:nvSpPr>
            <p:cNvPr id="1343" name="Shape 1343"/>
            <p:cNvSpPr/>
            <p:nvPr/>
          </p:nvSpPr>
          <p:spPr>
            <a:xfrm>
              <a:off x="2067108" y="3544167"/>
              <a:ext cx="3537992" cy="35389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5"/>
                    <a:pt x="53725" y="0"/>
                    <a:pt x="119999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FF9F1B"/>
            </a:solidFill>
            <a:ln>
              <a:noFill/>
            </a:ln>
          </p:spPr>
          <p:txBody>
            <a:bodyPr lIns="45713" tIns="45713" rIns="45713" bIns="45713" anchor="ctr" anchorCtr="0">
              <a:noAutofit/>
            </a:bodyPr>
            <a:lstStyle/>
            <a:p>
              <a:pPr defTabSz="457200"/>
              <a:endParaRPr sz="7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784555" y="4580692"/>
              <a:ext cx="2501739" cy="2502389"/>
            </a:xfrm>
            <a:prstGeom prst="rect">
              <a:avLst/>
            </a:prstGeom>
            <a:noFill/>
            <a:ln>
              <a:noFill/>
            </a:ln>
          </p:spPr>
          <p:txBody>
            <a:bodyPr lIns="92450" tIns="92450" rIns="92450" bIns="92450" anchor="ctr" anchorCtr="0">
              <a:noAutofit/>
            </a:bodyPr>
            <a:lstStyle/>
            <a:p>
              <a:pPr algn="ctr" defTabSz="457200">
                <a:lnSpc>
                  <a:spcPct val="90000"/>
                </a:lnSpc>
                <a:buSzPct val="25000"/>
              </a:pPr>
              <a:r>
                <a:rPr lang="zh-CN" altLang="en-US" sz="2400" b="1" kern="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简单性</a:t>
              </a:r>
              <a:endParaRPr lang="en-US" sz="2400" b="1" kern="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345" name="Shape 1345"/>
            <p:cNvSpPr/>
            <p:nvPr/>
          </p:nvSpPr>
          <p:spPr>
            <a:xfrm rot="5400000">
              <a:off x="5758495" y="3521542"/>
              <a:ext cx="3538915" cy="35379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5"/>
                    <a:pt x="53725" y="0"/>
                    <a:pt x="119999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lIns="45713" tIns="45713" rIns="45713" bIns="45713" anchor="ctr" anchorCtr="0">
              <a:noAutofit/>
            </a:bodyPr>
            <a:lstStyle/>
            <a:p>
              <a:pPr defTabSz="457200"/>
              <a:endParaRPr sz="7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5927485" y="4557601"/>
              <a:ext cx="2501739" cy="2502389"/>
            </a:xfrm>
            <a:prstGeom prst="rect">
              <a:avLst/>
            </a:prstGeom>
            <a:noFill/>
            <a:ln>
              <a:noFill/>
            </a:ln>
          </p:spPr>
          <p:txBody>
            <a:bodyPr lIns="99563" tIns="99563" rIns="99563" bIns="99563" anchor="ctr" anchorCtr="0">
              <a:noAutofit/>
            </a:bodyPr>
            <a:lstStyle/>
            <a:p>
              <a:pPr algn="ctr" defTabSz="457200">
                <a:lnSpc>
                  <a:spcPct val="90000"/>
                </a:lnSpc>
                <a:buSzPct val="25000"/>
              </a:pPr>
              <a:r>
                <a:rPr lang="zh-CN" altLang="en-US" sz="2400" b="1" kern="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针对性</a:t>
              </a:r>
              <a:endParaRPr lang="en-US" sz="2400" b="1" kern="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347" name="Shape 1347"/>
            <p:cNvSpPr/>
            <p:nvPr/>
          </p:nvSpPr>
          <p:spPr>
            <a:xfrm rot="-5400000">
              <a:off x="2066646" y="7189866"/>
              <a:ext cx="3538914" cy="35379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5"/>
                    <a:pt x="53725" y="0"/>
                    <a:pt x="119999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lIns="45713" tIns="45713" rIns="45713" bIns="45713" anchor="ctr" anchorCtr="0">
              <a:noAutofit/>
            </a:bodyPr>
            <a:lstStyle/>
            <a:p>
              <a:pPr defTabSz="457200"/>
              <a:endParaRPr sz="7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784555" y="7189403"/>
              <a:ext cx="2501739" cy="2502389"/>
            </a:xfrm>
            <a:prstGeom prst="rect">
              <a:avLst/>
            </a:prstGeom>
            <a:noFill/>
            <a:ln>
              <a:noFill/>
            </a:ln>
          </p:spPr>
          <p:txBody>
            <a:bodyPr lIns="92450" tIns="92450" rIns="92450" bIns="92450" anchor="ctr" anchorCtr="0">
              <a:noAutofit/>
            </a:bodyPr>
            <a:lstStyle/>
            <a:p>
              <a:pPr algn="ctr" defTabSz="457200">
                <a:lnSpc>
                  <a:spcPct val="90000"/>
                </a:lnSpc>
                <a:buSzPct val="25000"/>
              </a:pPr>
              <a:r>
                <a:rPr lang="zh-CN" altLang="en-US" sz="2400" b="1" kern="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实用性</a:t>
              </a:r>
              <a:endParaRPr lang="en-US" sz="2400" b="1" kern="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349" name="Shape 1349"/>
            <p:cNvSpPr/>
            <p:nvPr/>
          </p:nvSpPr>
          <p:spPr>
            <a:xfrm rot="10800000">
              <a:off x="5758957" y="7175892"/>
              <a:ext cx="3537992" cy="35389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5"/>
                    <a:pt x="53725" y="0"/>
                    <a:pt x="119999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lIns="45713" tIns="45713" rIns="45713" bIns="45713" anchor="ctr" anchorCtr="0">
              <a:noAutofit/>
            </a:bodyPr>
            <a:lstStyle/>
            <a:p>
              <a:pPr defTabSz="457200"/>
              <a:endParaRPr sz="7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5927485" y="7175892"/>
              <a:ext cx="2501739" cy="2502389"/>
            </a:xfrm>
            <a:prstGeom prst="rect">
              <a:avLst/>
            </a:prstGeom>
            <a:noFill/>
            <a:ln>
              <a:noFill/>
            </a:ln>
          </p:spPr>
          <p:txBody>
            <a:bodyPr lIns="99563" tIns="99563" rIns="99563" bIns="99563" anchor="ctr" anchorCtr="0">
              <a:noAutofit/>
            </a:bodyPr>
            <a:lstStyle/>
            <a:p>
              <a:pPr algn="ctr" defTabSz="457200">
                <a:lnSpc>
                  <a:spcPct val="90000"/>
                </a:lnSpc>
                <a:buSzPct val="25000"/>
              </a:pPr>
              <a:r>
                <a:rPr lang="zh-CN" altLang="en-US" sz="2400" b="1" kern="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高效性</a:t>
              </a:r>
              <a:endParaRPr lang="en-US" sz="2400" b="1" kern="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5063578" y="6382151"/>
              <a:ext cx="1221546" cy="10624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523" y="60000"/>
                  </a:moveTo>
                  <a:lnTo>
                    <a:pt x="6523" y="60000"/>
                  </a:lnTo>
                  <a:cubicBezTo>
                    <a:pt x="6523" y="34372"/>
                    <a:pt x="25369" y="12490"/>
                    <a:pt x="51110" y="8230"/>
                  </a:cubicBezTo>
                  <a:cubicBezTo>
                    <a:pt x="76850" y="3970"/>
                    <a:pt x="101963" y="18577"/>
                    <a:pt x="110521" y="42788"/>
                  </a:cubicBezTo>
                  <a:lnTo>
                    <a:pt x="116429" y="42788"/>
                  </a:lnTo>
                  <a:lnTo>
                    <a:pt x="106953" y="59999"/>
                  </a:lnTo>
                  <a:lnTo>
                    <a:pt x="90336" y="42788"/>
                  </a:lnTo>
                  <a:lnTo>
                    <a:pt x="95919" y="42788"/>
                  </a:lnTo>
                  <a:cubicBezTo>
                    <a:pt x="87359" y="27418"/>
                    <a:pt x="68574" y="19475"/>
                    <a:pt x="50451" y="23560"/>
                  </a:cubicBezTo>
                  <a:cubicBezTo>
                    <a:pt x="32328" y="27646"/>
                    <a:pt x="19570" y="42700"/>
                    <a:pt x="19570" y="60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45713" tIns="45713" rIns="45713" bIns="45713" anchor="ctr" anchorCtr="0">
              <a:noAutofit/>
            </a:bodyPr>
            <a:lstStyle/>
            <a:p>
              <a:pPr defTabSz="457200"/>
              <a:endParaRPr sz="7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52" name="Shape 1352"/>
            <p:cNvSpPr/>
            <p:nvPr/>
          </p:nvSpPr>
          <p:spPr>
            <a:xfrm rot="10800000">
              <a:off x="5063578" y="6790800"/>
              <a:ext cx="1221546" cy="10624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523" y="60000"/>
                  </a:moveTo>
                  <a:lnTo>
                    <a:pt x="6523" y="60000"/>
                  </a:lnTo>
                  <a:cubicBezTo>
                    <a:pt x="6523" y="34372"/>
                    <a:pt x="25369" y="12490"/>
                    <a:pt x="51110" y="8230"/>
                  </a:cubicBezTo>
                  <a:cubicBezTo>
                    <a:pt x="76850" y="3970"/>
                    <a:pt x="101963" y="18577"/>
                    <a:pt x="110521" y="42788"/>
                  </a:cubicBezTo>
                  <a:lnTo>
                    <a:pt x="116429" y="42788"/>
                  </a:lnTo>
                  <a:lnTo>
                    <a:pt x="106953" y="59999"/>
                  </a:lnTo>
                  <a:lnTo>
                    <a:pt x="90336" y="42788"/>
                  </a:lnTo>
                  <a:lnTo>
                    <a:pt x="95919" y="42788"/>
                  </a:lnTo>
                  <a:cubicBezTo>
                    <a:pt x="87359" y="27418"/>
                    <a:pt x="68574" y="19475"/>
                    <a:pt x="50451" y="23560"/>
                  </a:cubicBezTo>
                  <a:cubicBezTo>
                    <a:pt x="32328" y="27646"/>
                    <a:pt x="19570" y="42700"/>
                    <a:pt x="19570" y="60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45713" tIns="45713" rIns="45713" bIns="45713" anchor="ctr" anchorCtr="0">
              <a:noAutofit/>
            </a:bodyPr>
            <a:lstStyle/>
            <a:p>
              <a:pPr defTabSz="457200"/>
              <a:endParaRPr sz="7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59C89FC-48FA-43CF-ADF8-3411959D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354" y="1647372"/>
            <a:ext cx="7378096" cy="4234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0"/>
            <a:ext cx="6121401" cy="690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122194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2610" y="1581347"/>
            <a:ext cx="3695307" cy="3695307"/>
          </a:xfrm>
          <a:prstGeom prst="rect">
            <a:avLst/>
          </a:prstGeom>
          <a:noFill/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35524" y="3768549"/>
            <a:ext cx="15776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0</a:t>
            </a: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4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276859" y="3924379"/>
            <a:ext cx="56454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ross 30"/>
          <p:cNvSpPr/>
          <p:nvPr/>
        </p:nvSpPr>
        <p:spPr>
          <a:xfrm>
            <a:off x="1759241" y="1547479"/>
            <a:ext cx="622168" cy="622168"/>
          </a:xfrm>
          <a:prstGeom prst="plus">
            <a:avLst>
              <a:gd name="adj" fmla="val 3698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70507" y="3465513"/>
            <a:ext cx="926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PART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35410" y="4155195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b="1" cap="all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项目安排</a:t>
            </a:r>
          </a:p>
        </p:txBody>
      </p:sp>
      <p:sp>
        <p:nvSpPr>
          <p:cNvPr id="15" name="矩形 14"/>
          <p:cNvSpPr/>
          <p:nvPr/>
        </p:nvSpPr>
        <p:spPr>
          <a:xfrm>
            <a:off x="6752283" y="4932344"/>
            <a:ext cx="325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cap="all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Business situation </a:t>
            </a:r>
          </a:p>
        </p:txBody>
      </p:sp>
      <p:sp>
        <p:nvSpPr>
          <p:cNvPr id="34" name="Rectangle 26"/>
          <p:cNvSpPr/>
          <p:nvPr/>
        </p:nvSpPr>
        <p:spPr>
          <a:xfrm>
            <a:off x="10836460" y="-2304853"/>
            <a:ext cx="3695307" cy="3695307"/>
          </a:xfrm>
          <a:prstGeom prst="rect">
            <a:avLst/>
          </a:prstGeom>
          <a:noFill/>
          <a:ln w="381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Shape 173"/>
          <p:cNvGrpSpPr/>
          <p:nvPr/>
        </p:nvGrpSpPr>
        <p:grpSpPr>
          <a:xfrm>
            <a:off x="1134073" y="3777856"/>
            <a:ext cx="9881958" cy="601346"/>
            <a:chOff x="4621547" y="6924280"/>
            <a:chExt cx="15050760" cy="915882"/>
          </a:xfrm>
        </p:grpSpPr>
        <p:grpSp>
          <p:nvGrpSpPr>
            <p:cNvPr id="174" name="Shape 174"/>
            <p:cNvGrpSpPr/>
            <p:nvPr/>
          </p:nvGrpSpPr>
          <p:grpSpPr>
            <a:xfrm>
              <a:off x="4621547" y="7220767"/>
              <a:ext cx="2471893" cy="598163"/>
              <a:chOff x="4621547" y="7220767"/>
              <a:chExt cx="2471893" cy="598163"/>
            </a:xfrm>
          </p:grpSpPr>
          <p:sp>
            <p:nvSpPr>
              <p:cNvPr id="175" name="Shape 175"/>
              <p:cNvSpPr/>
              <p:nvPr/>
            </p:nvSpPr>
            <p:spPr>
              <a:xfrm rot="-5400000" flipH="1">
                <a:off x="5696560" y="6145754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9F1B"/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rot="5400000">
                <a:off x="5746001" y="7418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rgbClr val="FF9F1B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>
              <a:off x="9653093" y="7220771"/>
              <a:ext cx="2471893" cy="619391"/>
              <a:chOff x="9653093" y="7220771"/>
              <a:chExt cx="2471893" cy="619391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9653093" y="7220771"/>
                <a:ext cx="2471893" cy="321871"/>
              </a:xfrm>
              <a:prstGeom prst="rect">
                <a:avLst/>
              </a:prstGeom>
              <a:solidFill>
                <a:srgbClr val="FF9F1B"/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 rot="5400000">
                <a:off x="10755033" y="7440117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rgbClr val="FF9F1B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0" name="Shape 180"/>
            <p:cNvGrpSpPr/>
            <p:nvPr/>
          </p:nvGrpSpPr>
          <p:grpSpPr>
            <a:xfrm>
              <a:off x="14684640" y="7220768"/>
              <a:ext cx="2471893" cy="604161"/>
              <a:chOff x="14684640" y="7220768"/>
              <a:chExt cx="2471893" cy="604161"/>
            </a:xfrm>
          </p:grpSpPr>
          <p:sp>
            <p:nvSpPr>
              <p:cNvPr id="181" name="Shape 181"/>
              <p:cNvSpPr/>
              <p:nvPr/>
            </p:nvSpPr>
            <p:spPr>
              <a:xfrm>
                <a:off x="14684640" y="7220768"/>
                <a:ext cx="2471893" cy="321871"/>
              </a:xfrm>
              <a:prstGeom prst="rect">
                <a:avLst/>
              </a:prstGeom>
              <a:solidFill>
                <a:srgbClr val="FF9F1B"/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 rot="5400000">
                <a:off x="15834926" y="7424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rgbClr val="FF9F1B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3" name="Shape 183"/>
            <p:cNvGrpSpPr/>
            <p:nvPr/>
          </p:nvGrpSpPr>
          <p:grpSpPr>
            <a:xfrm>
              <a:off x="17200413" y="6945511"/>
              <a:ext cx="2471893" cy="597120"/>
              <a:chOff x="17200413" y="6945511"/>
              <a:chExt cx="2471893" cy="597120"/>
            </a:xfrm>
          </p:grpSpPr>
          <p:sp>
            <p:nvSpPr>
              <p:cNvPr id="184" name="Shape 184"/>
              <p:cNvSpPr/>
              <p:nvPr/>
            </p:nvSpPr>
            <p:spPr>
              <a:xfrm rot="5400000">
                <a:off x="18275426" y="6145750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5" name="Shape 185"/>
              <p:cNvSpPr/>
              <p:nvPr/>
            </p:nvSpPr>
            <p:spPr>
              <a:xfrm rot="-5400000">
                <a:off x="18271028" y="6887543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6" name="Shape 186"/>
            <p:cNvGrpSpPr/>
            <p:nvPr/>
          </p:nvGrpSpPr>
          <p:grpSpPr>
            <a:xfrm>
              <a:off x="12168867" y="6924280"/>
              <a:ext cx="2471893" cy="618359"/>
              <a:chOff x="12168867" y="6924280"/>
              <a:chExt cx="2471893" cy="618359"/>
            </a:xfrm>
          </p:grpSpPr>
          <p:sp>
            <p:nvSpPr>
              <p:cNvPr id="187" name="Shape 187"/>
              <p:cNvSpPr/>
              <p:nvPr/>
            </p:nvSpPr>
            <p:spPr>
              <a:xfrm>
                <a:off x="12168867" y="7220768"/>
                <a:ext cx="2471893" cy="32187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 rot="-5400000">
                <a:off x="13261997" y="6866312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7137321" y="6939512"/>
              <a:ext cx="2471893" cy="603133"/>
              <a:chOff x="7137321" y="6939512"/>
              <a:chExt cx="2471893" cy="603133"/>
            </a:xfrm>
          </p:grpSpPr>
          <p:sp>
            <p:nvSpPr>
              <p:cNvPr id="190" name="Shape 190"/>
              <p:cNvSpPr/>
              <p:nvPr/>
            </p:nvSpPr>
            <p:spPr>
              <a:xfrm>
                <a:off x="7137321" y="7220774"/>
                <a:ext cx="2471893" cy="32187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 rot="-5400000">
                <a:off x="8182103" y="6881544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92" name="Shape 192"/>
          <p:cNvSpPr/>
          <p:nvPr/>
        </p:nvSpPr>
        <p:spPr>
          <a:xfrm>
            <a:off x="1482342" y="2245196"/>
            <a:ext cx="1033719" cy="1052152"/>
          </a:xfrm>
          <a:prstGeom prst="ellipse">
            <a:avLst/>
          </a:prstGeom>
          <a:noFill/>
          <a:ln w="12700" cap="flat" cmpd="sng">
            <a:solidFill>
              <a:srgbClr val="FF9F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053346" y="4872779"/>
            <a:ext cx="1033719" cy="1052152"/>
          </a:xfrm>
          <a:prstGeom prst="ellipse">
            <a:avLst/>
          </a:prstGeom>
          <a:noFill/>
          <a:ln w="12700" cap="flat" cmpd="sng">
            <a:solidFill>
              <a:srgbClr val="FF9F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194" name="Shape 194"/>
          <p:cNvCxnSpPr/>
          <p:nvPr/>
        </p:nvCxnSpPr>
        <p:spPr>
          <a:xfrm rot="10800000">
            <a:off x="1999201" y="3392103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95" name="Shape 195"/>
          <p:cNvCxnSpPr/>
          <p:nvPr/>
        </p:nvCxnSpPr>
        <p:spPr>
          <a:xfrm rot="10800000">
            <a:off x="3570205" y="4335398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96" name="Shape 196"/>
          <p:cNvSpPr/>
          <p:nvPr/>
        </p:nvSpPr>
        <p:spPr>
          <a:xfrm>
            <a:off x="4730324" y="2245196"/>
            <a:ext cx="1033719" cy="1052152"/>
          </a:xfrm>
          <a:prstGeom prst="ellipse">
            <a:avLst/>
          </a:prstGeom>
          <a:noFill/>
          <a:ln w="12700" cap="flat" cmpd="sng">
            <a:solidFill>
              <a:srgbClr val="FF9F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6448163" y="4872779"/>
            <a:ext cx="1033719" cy="1052152"/>
          </a:xfrm>
          <a:prstGeom prst="ellipse">
            <a:avLst/>
          </a:prstGeom>
          <a:noFill/>
          <a:ln w="12700" cap="flat" cmpd="sng">
            <a:solidFill>
              <a:srgbClr val="FF9F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198" name="Shape 198"/>
          <p:cNvCxnSpPr/>
          <p:nvPr/>
        </p:nvCxnSpPr>
        <p:spPr>
          <a:xfrm rot="10800000">
            <a:off x="5247182" y="3392103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99" name="Shape 199"/>
          <p:cNvCxnSpPr/>
          <p:nvPr/>
        </p:nvCxnSpPr>
        <p:spPr>
          <a:xfrm rot="10800000">
            <a:off x="6965021" y="4335398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0" name="Shape 200"/>
          <p:cNvSpPr/>
          <p:nvPr/>
        </p:nvSpPr>
        <p:spPr>
          <a:xfrm>
            <a:off x="8086670" y="2245196"/>
            <a:ext cx="1033719" cy="1052152"/>
          </a:xfrm>
          <a:prstGeom prst="ellipse">
            <a:avLst/>
          </a:prstGeom>
          <a:noFill/>
          <a:ln w="12700" cap="flat" cmpd="sng">
            <a:solidFill>
              <a:srgbClr val="FF9F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9657673" y="4872779"/>
            <a:ext cx="1033719" cy="1052152"/>
          </a:xfrm>
          <a:prstGeom prst="ellipse">
            <a:avLst/>
          </a:prstGeom>
          <a:noFill/>
          <a:ln w="12700" cap="flat" cmpd="sng">
            <a:solidFill>
              <a:srgbClr val="FF9F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202" name="Shape 202"/>
          <p:cNvCxnSpPr/>
          <p:nvPr/>
        </p:nvCxnSpPr>
        <p:spPr>
          <a:xfrm rot="10800000">
            <a:off x="8603527" y="3392103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3" name="Shape 203"/>
          <p:cNvCxnSpPr/>
          <p:nvPr/>
        </p:nvCxnSpPr>
        <p:spPr>
          <a:xfrm rot="10800000">
            <a:off x="10174531" y="4335398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4" name="Shape 204"/>
          <p:cNvSpPr txBox="1"/>
          <p:nvPr/>
        </p:nvSpPr>
        <p:spPr>
          <a:xfrm>
            <a:off x="2629086" y="2710566"/>
            <a:ext cx="2101237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11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14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-11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</a:p>
          <a:p>
            <a:pPr algn="ctr"/>
            <a:endParaRPr lang="en-US" altLang="zh-CN" sz="1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详细设计、配置环境、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数据库设计、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logo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设计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179529" y="4617105"/>
            <a:ext cx="2025065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11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-11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13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项目确定、可行性分析、需求分析及文档撰写、概要设计、团队分工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5968530" y="2710806"/>
            <a:ext cx="2118140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11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28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-12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</a:p>
          <a:p>
            <a:pPr algn="ctr"/>
            <a:endParaRPr lang="en-US" altLang="zh-CN" sz="1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编码、进度确定、系统修正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400978" y="4617105"/>
            <a:ext cx="2047185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algn="ctr" defTabSz="457200">
              <a:lnSpc>
                <a:spcPct val="150000"/>
              </a:lnSpc>
              <a:buSzPct val="25000"/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11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21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-11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27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ctr" defTabSz="457200">
              <a:lnSpc>
                <a:spcPct val="150000"/>
              </a:lnSpc>
              <a:buSzPct val="25000"/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接口设计、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UI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设计、交互设计 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9158863" y="2710566"/>
            <a:ext cx="2031335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12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12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-12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18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</a:p>
          <a:p>
            <a:pPr algn="ctr"/>
            <a:endParaRPr lang="en-US" altLang="zh-CN" sz="1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软件测试、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bug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修复、系统部署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7741252" y="4696109"/>
            <a:ext cx="2015144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12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-12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11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日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编码、进度确定、系统修正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5029041" y="0"/>
            <a:ext cx="2133918" cy="1237220"/>
            <a:chOff x="5029041" y="0"/>
            <a:chExt cx="2133918" cy="1237220"/>
          </a:xfrm>
        </p:grpSpPr>
        <p:cxnSp>
          <p:nvCxnSpPr>
            <p:cNvPr id="49" name="Straight Connector 30"/>
            <p:cNvCxnSpPr/>
            <p:nvPr/>
          </p:nvCxnSpPr>
          <p:spPr>
            <a:xfrm>
              <a:off x="5380373" y="1237220"/>
              <a:ext cx="1431255" cy="0"/>
            </a:xfrm>
            <a:prstGeom prst="line">
              <a:avLst/>
            </a:prstGeom>
            <a:ln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6"/>
            <p:cNvSpPr txBox="1"/>
            <p:nvPr/>
          </p:nvSpPr>
          <p:spPr>
            <a:xfrm>
              <a:off x="5029041" y="569713"/>
              <a:ext cx="21339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32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项目安排</a:t>
              </a:r>
            </a:p>
          </p:txBody>
        </p:sp>
        <p:sp>
          <p:nvSpPr>
            <p:cNvPr id="51" name="TextBox 7"/>
            <p:cNvSpPr txBox="1"/>
            <p:nvPr/>
          </p:nvSpPr>
          <p:spPr>
            <a:xfrm>
              <a:off x="5133301" y="379802"/>
              <a:ext cx="1925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altLang="zh-CN" sz="12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Project plan</a:t>
              </a:r>
              <a:endParaRPr lang="en-US" sz="12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Triangle 10"/>
            <p:cNvSpPr/>
            <p:nvPr/>
          </p:nvSpPr>
          <p:spPr>
            <a:xfrm rot="10800000">
              <a:off x="5657693" y="0"/>
              <a:ext cx="876615" cy="291995"/>
            </a:xfrm>
            <a:prstGeom prst="triangle">
              <a:avLst/>
            </a:prstGeom>
            <a:solidFill>
              <a:srgbClr val="FF9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3" name="Shape 3893"/>
          <p:cNvSpPr/>
          <p:nvPr/>
        </p:nvSpPr>
        <p:spPr>
          <a:xfrm>
            <a:off x="5004570" y="2528659"/>
            <a:ext cx="485227" cy="4852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87272"/>
                </a:moveTo>
                <a:lnTo>
                  <a:pt x="32727" y="87272"/>
                </a:lnTo>
                <a:lnTo>
                  <a:pt x="32727" y="65455"/>
                </a:lnTo>
                <a:lnTo>
                  <a:pt x="87272" y="65455"/>
                </a:lnTo>
                <a:cubicBezTo>
                  <a:pt x="87272" y="65455"/>
                  <a:pt x="87272" y="87272"/>
                  <a:pt x="87272" y="87272"/>
                </a:cubicBezTo>
                <a:close/>
                <a:moveTo>
                  <a:pt x="92727" y="60000"/>
                </a:moveTo>
                <a:lnTo>
                  <a:pt x="27272" y="60000"/>
                </a:lnTo>
                <a:lnTo>
                  <a:pt x="27272" y="92727"/>
                </a:lnTo>
                <a:lnTo>
                  <a:pt x="92727" y="92727"/>
                </a:lnTo>
                <a:cubicBezTo>
                  <a:pt x="92727" y="92727"/>
                  <a:pt x="92727" y="60000"/>
                  <a:pt x="92727" y="60000"/>
                </a:cubicBezTo>
                <a:close/>
                <a:moveTo>
                  <a:pt x="65455" y="76361"/>
                </a:moveTo>
                <a:lnTo>
                  <a:pt x="54544" y="76361"/>
                </a:lnTo>
                <a:lnTo>
                  <a:pt x="54544" y="81816"/>
                </a:lnTo>
                <a:lnTo>
                  <a:pt x="65455" y="81816"/>
                </a:lnTo>
                <a:cubicBezTo>
                  <a:pt x="65455" y="81816"/>
                  <a:pt x="65455" y="76361"/>
                  <a:pt x="65455" y="76361"/>
                </a:cubicBezTo>
                <a:close/>
                <a:moveTo>
                  <a:pt x="103638" y="98183"/>
                </a:moveTo>
                <a:cubicBezTo>
                  <a:pt x="103638" y="101188"/>
                  <a:pt x="101188" y="103638"/>
                  <a:pt x="98183" y="103638"/>
                </a:cubicBezTo>
                <a:lnTo>
                  <a:pt x="21816" y="103638"/>
                </a:lnTo>
                <a:cubicBezTo>
                  <a:pt x="18805" y="103638"/>
                  <a:pt x="16361" y="101188"/>
                  <a:pt x="16361" y="98183"/>
                </a:cubicBezTo>
                <a:lnTo>
                  <a:pt x="16361" y="5455"/>
                </a:lnTo>
                <a:lnTo>
                  <a:pt x="103638" y="5455"/>
                </a:lnTo>
                <a:cubicBezTo>
                  <a:pt x="103638" y="5455"/>
                  <a:pt x="103638" y="98183"/>
                  <a:pt x="103638" y="98183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lnTo>
                  <a:pt x="10911" y="5455"/>
                </a:lnTo>
                <a:lnTo>
                  <a:pt x="10911" y="98183"/>
                </a:lnTo>
                <a:cubicBezTo>
                  <a:pt x="10911" y="104205"/>
                  <a:pt x="15794" y="109088"/>
                  <a:pt x="21816" y="109088"/>
                </a:cubicBezTo>
                <a:lnTo>
                  <a:pt x="27272" y="109088"/>
                </a:lnTo>
                <a:lnTo>
                  <a:pt x="27272" y="117272"/>
                </a:lnTo>
                <a:cubicBezTo>
                  <a:pt x="27272" y="118777"/>
                  <a:pt x="2849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109088"/>
                </a:lnTo>
                <a:lnTo>
                  <a:pt x="87272" y="109088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lnTo>
                  <a:pt x="92727" y="109088"/>
                </a:lnTo>
                <a:lnTo>
                  <a:pt x="98183" y="109088"/>
                </a:lnTo>
                <a:cubicBezTo>
                  <a:pt x="104205" y="109088"/>
                  <a:pt x="109088" y="104205"/>
                  <a:pt x="109088" y="98183"/>
                </a:cubicBezTo>
                <a:lnTo>
                  <a:pt x="109088" y="5455"/>
                </a:lnTo>
                <a:lnTo>
                  <a:pt x="117272" y="5455"/>
                </a:lnTo>
                <a:cubicBezTo>
                  <a:pt x="118777" y="5455"/>
                  <a:pt x="120000" y="423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moveTo>
                  <a:pt x="65455" y="32727"/>
                </a:moveTo>
                <a:lnTo>
                  <a:pt x="54544" y="32727"/>
                </a:lnTo>
                <a:lnTo>
                  <a:pt x="54544" y="38183"/>
                </a:lnTo>
                <a:lnTo>
                  <a:pt x="65455" y="38183"/>
                </a:lnTo>
                <a:cubicBezTo>
                  <a:pt x="65455" y="38183"/>
                  <a:pt x="65455" y="32727"/>
                  <a:pt x="65455" y="32727"/>
                </a:cubicBezTo>
                <a:close/>
                <a:moveTo>
                  <a:pt x="87272" y="43638"/>
                </a:moveTo>
                <a:lnTo>
                  <a:pt x="32727" y="43638"/>
                </a:lnTo>
                <a:lnTo>
                  <a:pt x="32727" y="21816"/>
                </a:lnTo>
                <a:lnTo>
                  <a:pt x="87272" y="21816"/>
                </a:lnTo>
                <a:cubicBezTo>
                  <a:pt x="87272" y="21816"/>
                  <a:pt x="87272" y="43638"/>
                  <a:pt x="87272" y="43638"/>
                </a:cubicBezTo>
                <a:close/>
                <a:moveTo>
                  <a:pt x="92727" y="16361"/>
                </a:moveTo>
                <a:lnTo>
                  <a:pt x="27272" y="16361"/>
                </a:lnTo>
                <a:lnTo>
                  <a:pt x="27272" y="49088"/>
                </a:lnTo>
                <a:lnTo>
                  <a:pt x="92727" y="49088"/>
                </a:lnTo>
                <a:cubicBezTo>
                  <a:pt x="92727" y="49088"/>
                  <a:pt x="92727" y="16361"/>
                  <a:pt x="92727" y="16361"/>
                </a:cubicBezTo>
                <a:close/>
              </a:path>
            </a:pathLst>
          </a:custGeom>
          <a:solidFill>
            <a:srgbClr val="FF9F1B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cs typeface="+mn-ea"/>
              <a:sym typeface="+mn-lt"/>
            </a:endParaRPr>
          </a:p>
        </p:txBody>
      </p:sp>
      <p:sp>
        <p:nvSpPr>
          <p:cNvPr id="54" name="Shape 3900"/>
          <p:cNvSpPr/>
          <p:nvPr/>
        </p:nvSpPr>
        <p:spPr>
          <a:xfrm>
            <a:off x="1724117" y="2521196"/>
            <a:ext cx="550169" cy="50015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744" y="38122"/>
                </a:moveTo>
                <a:lnTo>
                  <a:pt x="100672" y="52500"/>
                </a:lnTo>
                <a:lnTo>
                  <a:pt x="96816" y="48255"/>
                </a:lnTo>
                <a:lnTo>
                  <a:pt x="109888" y="33877"/>
                </a:lnTo>
                <a:cubicBezTo>
                  <a:pt x="110383" y="33333"/>
                  <a:pt x="111066" y="33000"/>
                  <a:pt x="111816" y="33000"/>
                </a:cubicBezTo>
                <a:cubicBezTo>
                  <a:pt x="113322" y="33000"/>
                  <a:pt x="114544" y="34344"/>
                  <a:pt x="114544" y="36000"/>
                </a:cubicBezTo>
                <a:cubicBezTo>
                  <a:pt x="114544" y="36827"/>
                  <a:pt x="114238" y="37577"/>
                  <a:pt x="113744" y="38122"/>
                </a:cubicBezTo>
                <a:moveTo>
                  <a:pt x="120000" y="36000"/>
                </a:moveTo>
                <a:cubicBezTo>
                  <a:pt x="120000" y="31033"/>
                  <a:pt x="116338" y="27000"/>
                  <a:pt x="111816" y="27000"/>
                </a:cubicBezTo>
                <a:cubicBezTo>
                  <a:pt x="109555" y="27000"/>
                  <a:pt x="107511" y="28005"/>
                  <a:pt x="106033" y="29638"/>
                </a:cubicBezTo>
                <a:lnTo>
                  <a:pt x="37850" y="104638"/>
                </a:lnTo>
                <a:cubicBezTo>
                  <a:pt x="36372" y="106266"/>
                  <a:pt x="35455" y="108516"/>
                  <a:pt x="35455" y="111000"/>
                </a:cubicBezTo>
                <a:cubicBezTo>
                  <a:pt x="35455" y="115966"/>
                  <a:pt x="39116" y="120000"/>
                  <a:pt x="43638" y="120000"/>
                </a:cubicBezTo>
                <a:cubicBezTo>
                  <a:pt x="45900" y="120000"/>
                  <a:pt x="47944" y="118994"/>
                  <a:pt x="49422" y="117361"/>
                </a:cubicBezTo>
                <a:lnTo>
                  <a:pt x="117605" y="42361"/>
                </a:lnTo>
                <a:cubicBezTo>
                  <a:pt x="119083" y="40733"/>
                  <a:pt x="120000" y="38483"/>
                  <a:pt x="120000" y="36000"/>
                </a:cubicBezTo>
                <a:moveTo>
                  <a:pt x="111816" y="78000"/>
                </a:moveTo>
                <a:lnTo>
                  <a:pt x="103638" y="78000"/>
                </a:lnTo>
                <a:lnTo>
                  <a:pt x="103638" y="66211"/>
                </a:lnTo>
                <a:lnTo>
                  <a:pt x="87466" y="84000"/>
                </a:lnTo>
                <a:lnTo>
                  <a:pt x="111816" y="84000"/>
                </a:lnTo>
                <a:cubicBezTo>
                  <a:pt x="113322" y="84000"/>
                  <a:pt x="114544" y="85344"/>
                  <a:pt x="114544" y="87000"/>
                </a:cubicBezTo>
                <a:cubicBezTo>
                  <a:pt x="114544" y="88655"/>
                  <a:pt x="113322" y="90000"/>
                  <a:pt x="111816" y="90000"/>
                </a:cubicBezTo>
                <a:lnTo>
                  <a:pt x="82011" y="90000"/>
                </a:lnTo>
                <a:lnTo>
                  <a:pt x="76555" y="96000"/>
                </a:lnTo>
                <a:lnTo>
                  <a:pt x="111816" y="96000"/>
                </a:lnTo>
                <a:cubicBezTo>
                  <a:pt x="116338" y="96000"/>
                  <a:pt x="120000" y="91966"/>
                  <a:pt x="120000" y="87000"/>
                </a:cubicBezTo>
                <a:cubicBezTo>
                  <a:pt x="120000" y="82033"/>
                  <a:pt x="116338" y="78000"/>
                  <a:pt x="111816" y="78000"/>
                </a:cubicBezTo>
                <a:moveTo>
                  <a:pt x="43444" y="90000"/>
                </a:moveTo>
                <a:lnTo>
                  <a:pt x="8183" y="90000"/>
                </a:lnTo>
                <a:cubicBezTo>
                  <a:pt x="6677" y="90000"/>
                  <a:pt x="5455" y="88655"/>
                  <a:pt x="5455" y="87000"/>
                </a:cubicBezTo>
                <a:cubicBezTo>
                  <a:pt x="5455" y="85344"/>
                  <a:pt x="6677" y="84000"/>
                  <a:pt x="8183" y="84000"/>
                </a:cubicBezTo>
                <a:lnTo>
                  <a:pt x="48900" y="84000"/>
                </a:lnTo>
                <a:lnTo>
                  <a:pt x="70716" y="60000"/>
                </a:lnTo>
                <a:lnTo>
                  <a:pt x="21816" y="60000"/>
                </a:lnTo>
                <a:lnTo>
                  <a:pt x="21816" y="6000"/>
                </a:lnTo>
                <a:lnTo>
                  <a:pt x="98183" y="6000"/>
                </a:lnTo>
                <a:lnTo>
                  <a:pt x="98183" y="29788"/>
                </a:lnTo>
                <a:lnTo>
                  <a:pt x="103638" y="23788"/>
                </a:lnTo>
                <a:lnTo>
                  <a:pt x="103638" y="3000"/>
                </a:lnTo>
                <a:cubicBezTo>
                  <a:pt x="103638" y="1344"/>
                  <a:pt x="102411" y="0"/>
                  <a:pt x="100911" y="0"/>
                </a:cubicBezTo>
                <a:lnTo>
                  <a:pt x="19088" y="0"/>
                </a:lnTo>
                <a:cubicBezTo>
                  <a:pt x="17588" y="0"/>
                  <a:pt x="16361" y="1344"/>
                  <a:pt x="16361" y="3000"/>
                </a:cubicBezTo>
                <a:lnTo>
                  <a:pt x="16361" y="78000"/>
                </a:lnTo>
                <a:lnTo>
                  <a:pt x="8183" y="78000"/>
                </a:lnTo>
                <a:cubicBezTo>
                  <a:pt x="3661" y="78000"/>
                  <a:pt x="0" y="82033"/>
                  <a:pt x="0" y="87000"/>
                </a:cubicBezTo>
                <a:cubicBezTo>
                  <a:pt x="0" y="91966"/>
                  <a:pt x="3661" y="96000"/>
                  <a:pt x="8183" y="96000"/>
                </a:cubicBezTo>
                <a:lnTo>
                  <a:pt x="37988" y="96000"/>
                </a:lnTo>
                <a:cubicBezTo>
                  <a:pt x="37988" y="96000"/>
                  <a:pt x="43444" y="90000"/>
                  <a:pt x="43444" y="90000"/>
                </a:cubicBezTo>
                <a:close/>
              </a:path>
            </a:pathLst>
          </a:custGeom>
          <a:solidFill>
            <a:srgbClr val="FF9F1B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cs typeface="+mn-ea"/>
              <a:sym typeface="+mn-lt"/>
            </a:endParaRPr>
          </a:p>
        </p:txBody>
      </p:sp>
      <p:sp>
        <p:nvSpPr>
          <p:cNvPr id="55" name="Shape 3902"/>
          <p:cNvSpPr/>
          <p:nvPr/>
        </p:nvSpPr>
        <p:spPr>
          <a:xfrm>
            <a:off x="3470174" y="5123770"/>
            <a:ext cx="200062" cy="5501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133"/>
                </a:moveTo>
                <a:lnTo>
                  <a:pt x="15577" y="94672"/>
                </a:lnTo>
                <a:lnTo>
                  <a:pt x="50788" y="30655"/>
                </a:lnTo>
                <a:lnTo>
                  <a:pt x="54461" y="31800"/>
                </a:lnTo>
                <a:cubicBezTo>
                  <a:pt x="54772" y="31927"/>
                  <a:pt x="55138" y="32022"/>
                  <a:pt x="55505" y="32127"/>
                </a:cubicBezTo>
                <a:lnTo>
                  <a:pt x="56277" y="32366"/>
                </a:lnTo>
                <a:lnTo>
                  <a:pt x="56338" y="32333"/>
                </a:lnTo>
                <a:cubicBezTo>
                  <a:pt x="57438" y="32561"/>
                  <a:pt x="58638" y="32727"/>
                  <a:pt x="60000" y="32727"/>
                </a:cubicBezTo>
                <a:cubicBezTo>
                  <a:pt x="61361" y="32727"/>
                  <a:pt x="62561" y="32561"/>
                  <a:pt x="63661" y="32333"/>
                </a:cubicBezTo>
                <a:lnTo>
                  <a:pt x="63722" y="32366"/>
                </a:lnTo>
                <a:lnTo>
                  <a:pt x="64494" y="32127"/>
                </a:lnTo>
                <a:cubicBezTo>
                  <a:pt x="64861" y="32022"/>
                  <a:pt x="65227" y="31927"/>
                  <a:pt x="65538" y="31800"/>
                </a:cubicBezTo>
                <a:lnTo>
                  <a:pt x="69205" y="30655"/>
                </a:lnTo>
                <a:lnTo>
                  <a:pt x="79350" y="49088"/>
                </a:lnTo>
                <a:lnTo>
                  <a:pt x="60000" y="49088"/>
                </a:lnTo>
                <a:cubicBezTo>
                  <a:pt x="55855" y="49088"/>
                  <a:pt x="52500" y="50311"/>
                  <a:pt x="52500" y="51816"/>
                </a:cubicBezTo>
                <a:cubicBezTo>
                  <a:pt x="52500" y="53327"/>
                  <a:pt x="55855" y="54544"/>
                  <a:pt x="60000" y="54544"/>
                </a:cubicBezTo>
                <a:lnTo>
                  <a:pt x="82355" y="54544"/>
                </a:lnTo>
                <a:lnTo>
                  <a:pt x="104422" y="94672"/>
                </a:lnTo>
                <a:cubicBezTo>
                  <a:pt x="104422" y="94672"/>
                  <a:pt x="60000" y="113133"/>
                  <a:pt x="60000" y="113133"/>
                </a:cubicBezTo>
                <a:close/>
                <a:moveTo>
                  <a:pt x="15422" y="12577"/>
                </a:moveTo>
                <a:cubicBezTo>
                  <a:pt x="18283" y="8561"/>
                  <a:pt x="37127" y="5455"/>
                  <a:pt x="60000" y="5455"/>
                </a:cubicBezTo>
                <a:cubicBezTo>
                  <a:pt x="82872" y="5455"/>
                  <a:pt x="101711" y="8561"/>
                  <a:pt x="104583" y="12577"/>
                </a:cubicBezTo>
                <a:lnTo>
                  <a:pt x="60000" y="26472"/>
                </a:lnTo>
                <a:cubicBezTo>
                  <a:pt x="60000" y="26472"/>
                  <a:pt x="15422" y="12577"/>
                  <a:pt x="15422" y="12577"/>
                </a:cubicBezTo>
                <a:close/>
                <a:moveTo>
                  <a:pt x="119727" y="94966"/>
                </a:moveTo>
                <a:lnTo>
                  <a:pt x="119877" y="94961"/>
                </a:lnTo>
                <a:lnTo>
                  <a:pt x="97638" y="54544"/>
                </a:lnTo>
                <a:lnTo>
                  <a:pt x="105000" y="54544"/>
                </a:lnTo>
                <a:cubicBezTo>
                  <a:pt x="109144" y="54544"/>
                  <a:pt x="112500" y="53327"/>
                  <a:pt x="112500" y="51816"/>
                </a:cubicBezTo>
                <a:cubicBezTo>
                  <a:pt x="112500" y="50311"/>
                  <a:pt x="109144" y="49088"/>
                  <a:pt x="105000" y="49088"/>
                </a:cubicBezTo>
                <a:lnTo>
                  <a:pt x="94644" y="49088"/>
                </a:lnTo>
                <a:lnTo>
                  <a:pt x="82377" y="26777"/>
                </a:lnTo>
                <a:lnTo>
                  <a:pt x="82227" y="26788"/>
                </a:lnTo>
                <a:cubicBezTo>
                  <a:pt x="82194" y="26733"/>
                  <a:pt x="82177" y="26683"/>
                  <a:pt x="82138" y="26627"/>
                </a:cubicBezTo>
                <a:lnTo>
                  <a:pt x="116222" y="16005"/>
                </a:lnTo>
                <a:lnTo>
                  <a:pt x="116161" y="15966"/>
                </a:lnTo>
                <a:cubicBezTo>
                  <a:pt x="118416" y="15494"/>
                  <a:pt x="120000" y="14650"/>
                  <a:pt x="120000" y="13638"/>
                </a:cubicBezTo>
                <a:cubicBezTo>
                  <a:pt x="120000" y="6105"/>
                  <a:pt x="93133" y="0"/>
                  <a:pt x="60000" y="0"/>
                </a:cubicBezTo>
                <a:cubicBezTo>
                  <a:pt x="26866" y="0"/>
                  <a:pt x="0" y="6105"/>
                  <a:pt x="0" y="13638"/>
                </a:cubicBezTo>
                <a:cubicBezTo>
                  <a:pt x="0" y="14650"/>
                  <a:pt x="1583" y="15494"/>
                  <a:pt x="3838" y="15966"/>
                </a:cubicBezTo>
                <a:lnTo>
                  <a:pt x="3777" y="16005"/>
                </a:lnTo>
                <a:lnTo>
                  <a:pt x="37861" y="26627"/>
                </a:lnTo>
                <a:cubicBezTo>
                  <a:pt x="37822" y="26677"/>
                  <a:pt x="37805" y="26733"/>
                  <a:pt x="37772" y="26788"/>
                </a:cubicBezTo>
                <a:lnTo>
                  <a:pt x="37622" y="26777"/>
                </a:lnTo>
                <a:lnTo>
                  <a:pt x="122" y="94961"/>
                </a:lnTo>
                <a:lnTo>
                  <a:pt x="272" y="94966"/>
                </a:lnTo>
                <a:cubicBezTo>
                  <a:pt x="188" y="95127"/>
                  <a:pt x="0" y="95283"/>
                  <a:pt x="0" y="95455"/>
                </a:cubicBezTo>
                <a:cubicBezTo>
                  <a:pt x="0" y="96144"/>
                  <a:pt x="761" y="96755"/>
                  <a:pt x="1916" y="97233"/>
                </a:cubicBezTo>
                <a:lnTo>
                  <a:pt x="1861" y="97250"/>
                </a:lnTo>
                <a:lnTo>
                  <a:pt x="54361" y="119066"/>
                </a:lnTo>
                <a:lnTo>
                  <a:pt x="54416" y="119050"/>
                </a:lnTo>
                <a:cubicBezTo>
                  <a:pt x="55783" y="119622"/>
                  <a:pt x="57744" y="120000"/>
                  <a:pt x="60000" y="120000"/>
                </a:cubicBezTo>
                <a:cubicBezTo>
                  <a:pt x="62255" y="120000"/>
                  <a:pt x="64205" y="119622"/>
                  <a:pt x="65583" y="119050"/>
                </a:cubicBezTo>
                <a:lnTo>
                  <a:pt x="65638" y="119066"/>
                </a:lnTo>
                <a:lnTo>
                  <a:pt x="118138" y="97250"/>
                </a:lnTo>
                <a:lnTo>
                  <a:pt x="118083" y="97233"/>
                </a:lnTo>
                <a:cubicBezTo>
                  <a:pt x="119238" y="96755"/>
                  <a:pt x="120000" y="96144"/>
                  <a:pt x="120000" y="95455"/>
                </a:cubicBezTo>
                <a:cubicBezTo>
                  <a:pt x="120000" y="95283"/>
                  <a:pt x="119811" y="95127"/>
                  <a:pt x="119727" y="94966"/>
                </a:cubicBezTo>
              </a:path>
            </a:pathLst>
          </a:custGeom>
          <a:solidFill>
            <a:srgbClr val="FF9F1B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cs typeface="+mn-ea"/>
              <a:sym typeface="+mn-lt"/>
            </a:endParaRPr>
          </a:p>
        </p:txBody>
      </p:sp>
      <p:sp>
        <p:nvSpPr>
          <p:cNvPr id="56" name="Shape 3926"/>
          <p:cNvSpPr/>
          <p:nvPr/>
        </p:nvSpPr>
        <p:spPr>
          <a:xfrm>
            <a:off x="8380031" y="2547772"/>
            <a:ext cx="446997" cy="447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076" y="111730"/>
                </a:moveTo>
                <a:cubicBezTo>
                  <a:pt x="34348" y="115464"/>
                  <a:pt x="28303" y="115464"/>
                  <a:pt x="24575" y="111730"/>
                </a:cubicBezTo>
                <a:cubicBezTo>
                  <a:pt x="21235" y="108378"/>
                  <a:pt x="20916" y="103165"/>
                  <a:pt x="23568" y="99431"/>
                </a:cubicBezTo>
                <a:lnTo>
                  <a:pt x="23488" y="99357"/>
                </a:lnTo>
                <a:cubicBezTo>
                  <a:pt x="24114" y="98521"/>
                  <a:pt x="24080" y="97354"/>
                  <a:pt x="23312" y="96597"/>
                </a:cubicBezTo>
                <a:cubicBezTo>
                  <a:pt x="22555" y="95852"/>
                  <a:pt x="21388" y="95812"/>
                  <a:pt x="20546" y="96404"/>
                </a:cubicBezTo>
                <a:lnTo>
                  <a:pt x="20495" y="96358"/>
                </a:lnTo>
                <a:cubicBezTo>
                  <a:pt x="16767" y="98999"/>
                  <a:pt x="11587" y="98674"/>
                  <a:pt x="8247" y="95339"/>
                </a:cubicBezTo>
                <a:cubicBezTo>
                  <a:pt x="4519" y="91612"/>
                  <a:pt x="4519" y="85567"/>
                  <a:pt x="8247" y="81845"/>
                </a:cubicBezTo>
                <a:cubicBezTo>
                  <a:pt x="11974" y="78118"/>
                  <a:pt x="18019" y="78118"/>
                  <a:pt x="21747" y="81845"/>
                </a:cubicBezTo>
                <a:cubicBezTo>
                  <a:pt x="23392" y="83490"/>
                  <a:pt x="24268" y="85596"/>
                  <a:pt x="24456" y="87747"/>
                </a:cubicBezTo>
                <a:lnTo>
                  <a:pt x="56129" y="56070"/>
                </a:lnTo>
                <a:lnTo>
                  <a:pt x="87746" y="24460"/>
                </a:lnTo>
                <a:cubicBezTo>
                  <a:pt x="85589" y="24267"/>
                  <a:pt x="83488" y="23396"/>
                  <a:pt x="81844" y="21746"/>
                </a:cubicBezTo>
                <a:cubicBezTo>
                  <a:pt x="78116" y="18018"/>
                  <a:pt x="78116" y="11980"/>
                  <a:pt x="81844" y="8252"/>
                </a:cubicBezTo>
                <a:cubicBezTo>
                  <a:pt x="85566" y="4524"/>
                  <a:pt x="91610" y="4524"/>
                  <a:pt x="95338" y="8252"/>
                </a:cubicBezTo>
                <a:cubicBezTo>
                  <a:pt x="98645" y="11558"/>
                  <a:pt x="98998" y="16686"/>
                  <a:pt x="96431" y="20403"/>
                </a:cubicBezTo>
                <a:lnTo>
                  <a:pt x="96465" y="20442"/>
                </a:lnTo>
                <a:cubicBezTo>
                  <a:pt x="95782" y="21273"/>
                  <a:pt x="95799" y="22497"/>
                  <a:pt x="96590" y="23271"/>
                </a:cubicBezTo>
                <a:cubicBezTo>
                  <a:pt x="97376" y="24045"/>
                  <a:pt x="98594" y="24073"/>
                  <a:pt x="99447" y="23413"/>
                </a:cubicBezTo>
                <a:lnTo>
                  <a:pt x="99527" y="23499"/>
                </a:lnTo>
                <a:cubicBezTo>
                  <a:pt x="103255" y="20915"/>
                  <a:pt x="108406" y="21268"/>
                  <a:pt x="111730" y="24580"/>
                </a:cubicBezTo>
                <a:cubicBezTo>
                  <a:pt x="115463" y="28308"/>
                  <a:pt x="115463" y="34352"/>
                  <a:pt x="111730" y="38080"/>
                </a:cubicBezTo>
                <a:cubicBezTo>
                  <a:pt x="107990" y="41807"/>
                  <a:pt x="101929" y="41807"/>
                  <a:pt x="98195" y="38080"/>
                </a:cubicBezTo>
                <a:cubicBezTo>
                  <a:pt x="96539" y="36423"/>
                  <a:pt x="95657" y="34312"/>
                  <a:pt x="95475" y="32155"/>
                </a:cubicBezTo>
                <a:lnTo>
                  <a:pt x="32157" y="95470"/>
                </a:lnTo>
                <a:cubicBezTo>
                  <a:pt x="34314" y="95658"/>
                  <a:pt x="36425" y="96540"/>
                  <a:pt x="38076" y="98196"/>
                </a:cubicBezTo>
                <a:cubicBezTo>
                  <a:pt x="41798" y="101930"/>
                  <a:pt x="41798" y="107991"/>
                  <a:pt x="38076" y="111730"/>
                </a:cubicBezTo>
                <a:moveTo>
                  <a:pt x="41417" y="93922"/>
                </a:moveTo>
                <a:lnTo>
                  <a:pt x="93915" y="41420"/>
                </a:lnTo>
                <a:cubicBezTo>
                  <a:pt x="94069" y="41585"/>
                  <a:pt x="94166" y="41773"/>
                  <a:pt x="94325" y="41933"/>
                </a:cubicBezTo>
                <a:cubicBezTo>
                  <a:pt x="100199" y="47789"/>
                  <a:pt x="109721" y="47789"/>
                  <a:pt x="115594" y="41933"/>
                </a:cubicBezTo>
                <a:cubicBezTo>
                  <a:pt x="121468" y="36076"/>
                  <a:pt x="121468" y="26583"/>
                  <a:pt x="115594" y="20721"/>
                </a:cubicBezTo>
                <a:cubicBezTo>
                  <a:pt x="112270" y="17409"/>
                  <a:pt x="107780" y="16037"/>
                  <a:pt x="103443" y="16476"/>
                </a:cubicBezTo>
                <a:cubicBezTo>
                  <a:pt x="103870" y="12162"/>
                  <a:pt x="102498" y="7700"/>
                  <a:pt x="99191" y="4393"/>
                </a:cubicBezTo>
                <a:cubicBezTo>
                  <a:pt x="93335" y="-1462"/>
                  <a:pt x="83841" y="-1462"/>
                  <a:pt x="77985" y="4393"/>
                </a:cubicBezTo>
                <a:cubicBezTo>
                  <a:pt x="72128" y="10255"/>
                  <a:pt x="72128" y="19748"/>
                  <a:pt x="77985" y="25599"/>
                </a:cubicBezTo>
                <a:cubicBezTo>
                  <a:pt x="78138" y="25758"/>
                  <a:pt x="78332" y="25855"/>
                  <a:pt x="78491" y="26003"/>
                </a:cubicBezTo>
                <a:lnTo>
                  <a:pt x="25998" y="78488"/>
                </a:lnTo>
                <a:cubicBezTo>
                  <a:pt x="25850" y="78328"/>
                  <a:pt x="25759" y="78140"/>
                  <a:pt x="25600" y="77987"/>
                </a:cubicBezTo>
                <a:cubicBezTo>
                  <a:pt x="19743" y="72130"/>
                  <a:pt x="10250" y="72130"/>
                  <a:pt x="4393" y="77987"/>
                </a:cubicBezTo>
                <a:cubicBezTo>
                  <a:pt x="-1468" y="83843"/>
                  <a:pt x="-1468" y="93336"/>
                  <a:pt x="4393" y="99192"/>
                </a:cubicBezTo>
                <a:cubicBezTo>
                  <a:pt x="7700" y="102499"/>
                  <a:pt x="12157" y="103870"/>
                  <a:pt x="16476" y="103444"/>
                </a:cubicBezTo>
                <a:cubicBezTo>
                  <a:pt x="16038" y="107780"/>
                  <a:pt x="17404" y="112271"/>
                  <a:pt x="20722" y="115594"/>
                </a:cubicBezTo>
                <a:cubicBezTo>
                  <a:pt x="26579" y="121468"/>
                  <a:pt x="36072" y="121468"/>
                  <a:pt x="41929" y="115594"/>
                </a:cubicBezTo>
                <a:cubicBezTo>
                  <a:pt x="47785" y="109721"/>
                  <a:pt x="47785" y="100200"/>
                  <a:pt x="41929" y="94326"/>
                </a:cubicBezTo>
                <a:cubicBezTo>
                  <a:pt x="41770" y="94167"/>
                  <a:pt x="41582" y="94070"/>
                  <a:pt x="41417" y="93922"/>
                </a:cubicBezTo>
                <a:moveTo>
                  <a:pt x="94240" y="77987"/>
                </a:moveTo>
                <a:cubicBezTo>
                  <a:pt x="94080" y="78146"/>
                  <a:pt x="93984" y="78334"/>
                  <a:pt x="93836" y="78499"/>
                </a:cubicBezTo>
                <a:lnTo>
                  <a:pt x="81126" y="65790"/>
                </a:lnTo>
                <a:cubicBezTo>
                  <a:pt x="80062" y="64829"/>
                  <a:pt x="78429" y="64840"/>
                  <a:pt x="77410" y="65864"/>
                </a:cubicBezTo>
                <a:cubicBezTo>
                  <a:pt x="76385" y="66889"/>
                  <a:pt x="76374" y="68516"/>
                  <a:pt x="77336" y="69581"/>
                </a:cubicBezTo>
                <a:lnTo>
                  <a:pt x="77268" y="69643"/>
                </a:lnTo>
                <a:lnTo>
                  <a:pt x="95384" y="87759"/>
                </a:lnTo>
                <a:cubicBezTo>
                  <a:pt x="95571" y="85602"/>
                  <a:pt x="96454" y="83496"/>
                  <a:pt x="98110" y="81845"/>
                </a:cubicBezTo>
                <a:cubicBezTo>
                  <a:pt x="101849" y="78118"/>
                  <a:pt x="107905" y="78118"/>
                  <a:pt x="111639" y="81845"/>
                </a:cubicBezTo>
                <a:cubicBezTo>
                  <a:pt x="115384" y="85567"/>
                  <a:pt x="115384" y="91612"/>
                  <a:pt x="111639" y="95339"/>
                </a:cubicBezTo>
                <a:cubicBezTo>
                  <a:pt x="108292" y="98680"/>
                  <a:pt x="103084" y="98999"/>
                  <a:pt x="99345" y="96347"/>
                </a:cubicBezTo>
                <a:lnTo>
                  <a:pt x="99271" y="96421"/>
                </a:lnTo>
                <a:cubicBezTo>
                  <a:pt x="98434" y="95795"/>
                  <a:pt x="97268" y="95834"/>
                  <a:pt x="96511" y="96603"/>
                </a:cubicBezTo>
                <a:cubicBezTo>
                  <a:pt x="95765" y="97360"/>
                  <a:pt x="95725" y="98526"/>
                  <a:pt x="96317" y="99369"/>
                </a:cubicBezTo>
                <a:lnTo>
                  <a:pt x="96272" y="99420"/>
                </a:lnTo>
                <a:cubicBezTo>
                  <a:pt x="98912" y="103148"/>
                  <a:pt x="98588" y="108327"/>
                  <a:pt x="95253" y="111668"/>
                </a:cubicBezTo>
                <a:cubicBezTo>
                  <a:pt x="91525" y="115395"/>
                  <a:pt x="85480" y="115395"/>
                  <a:pt x="81758" y="111668"/>
                </a:cubicBezTo>
                <a:cubicBezTo>
                  <a:pt x="78030" y="107940"/>
                  <a:pt x="78030" y="101896"/>
                  <a:pt x="81758" y="98174"/>
                </a:cubicBezTo>
                <a:cubicBezTo>
                  <a:pt x="83403" y="96523"/>
                  <a:pt x="85509" y="95652"/>
                  <a:pt x="87660" y="95459"/>
                </a:cubicBezTo>
                <a:lnTo>
                  <a:pt x="69561" y="77355"/>
                </a:lnTo>
                <a:lnTo>
                  <a:pt x="69538" y="77378"/>
                </a:lnTo>
                <a:cubicBezTo>
                  <a:pt x="68474" y="76416"/>
                  <a:pt x="66841" y="76422"/>
                  <a:pt x="65822" y="77452"/>
                </a:cubicBezTo>
                <a:cubicBezTo>
                  <a:pt x="64797" y="78476"/>
                  <a:pt x="64786" y="80104"/>
                  <a:pt x="65748" y="81168"/>
                </a:cubicBezTo>
                <a:lnTo>
                  <a:pt x="78406" y="93911"/>
                </a:lnTo>
                <a:cubicBezTo>
                  <a:pt x="78247" y="94064"/>
                  <a:pt x="78053" y="94156"/>
                  <a:pt x="77899" y="94315"/>
                </a:cubicBezTo>
                <a:cubicBezTo>
                  <a:pt x="72043" y="100171"/>
                  <a:pt x="72043" y="109664"/>
                  <a:pt x="77899" y="115520"/>
                </a:cubicBezTo>
                <a:cubicBezTo>
                  <a:pt x="83756" y="121382"/>
                  <a:pt x="93249" y="121382"/>
                  <a:pt x="99106" y="115520"/>
                </a:cubicBezTo>
                <a:cubicBezTo>
                  <a:pt x="102413" y="112214"/>
                  <a:pt x="103784" y="107758"/>
                  <a:pt x="103357" y="103438"/>
                </a:cubicBezTo>
                <a:cubicBezTo>
                  <a:pt x="107694" y="103876"/>
                  <a:pt x="112185" y="102505"/>
                  <a:pt x="115509" y="99192"/>
                </a:cubicBezTo>
                <a:cubicBezTo>
                  <a:pt x="121383" y="93336"/>
                  <a:pt x="121383" y="83843"/>
                  <a:pt x="115509" y="77987"/>
                </a:cubicBezTo>
                <a:cubicBezTo>
                  <a:pt x="109635" y="72130"/>
                  <a:pt x="100113" y="72130"/>
                  <a:pt x="94240" y="77987"/>
                </a:cubicBezTo>
                <a:moveTo>
                  <a:pt x="25674" y="41933"/>
                </a:moveTo>
                <a:cubicBezTo>
                  <a:pt x="25833" y="41773"/>
                  <a:pt x="25930" y="41580"/>
                  <a:pt x="26078" y="41420"/>
                </a:cubicBezTo>
                <a:lnTo>
                  <a:pt x="38787" y="54129"/>
                </a:lnTo>
                <a:cubicBezTo>
                  <a:pt x="39852" y="55085"/>
                  <a:pt x="41485" y="55079"/>
                  <a:pt x="42504" y="54055"/>
                </a:cubicBezTo>
                <a:cubicBezTo>
                  <a:pt x="43534" y="53031"/>
                  <a:pt x="43540" y="51397"/>
                  <a:pt x="42578" y="50333"/>
                </a:cubicBezTo>
                <a:lnTo>
                  <a:pt x="42646" y="50270"/>
                </a:lnTo>
                <a:lnTo>
                  <a:pt x="24524" y="32155"/>
                </a:lnTo>
                <a:cubicBezTo>
                  <a:pt x="24342" y="34312"/>
                  <a:pt x="23460" y="36423"/>
                  <a:pt x="21804" y="38080"/>
                </a:cubicBezTo>
                <a:cubicBezTo>
                  <a:pt x="18070" y="41807"/>
                  <a:pt x="12009" y="41807"/>
                  <a:pt x="8269" y="38080"/>
                </a:cubicBezTo>
                <a:cubicBezTo>
                  <a:pt x="4536" y="34352"/>
                  <a:pt x="4536" y="28308"/>
                  <a:pt x="8269" y="24580"/>
                </a:cubicBezTo>
                <a:cubicBezTo>
                  <a:pt x="11622" y="21239"/>
                  <a:pt x="16829" y="20921"/>
                  <a:pt x="20569" y="23573"/>
                </a:cubicBezTo>
                <a:lnTo>
                  <a:pt x="20643" y="23493"/>
                </a:lnTo>
                <a:cubicBezTo>
                  <a:pt x="21479" y="24119"/>
                  <a:pt x="22646" y="24085"/>
                  <a:pt x="23403" y="23317"/>
                </a:cubicBezTo>
                <a:cubicBezTo>
                  <a:pt x="24149" y="22554"/>
                  <a:pt x="24188" y="21393"/>
                  <a:pt x="23597" y="20545"/>
                </a:cubicBezTo>
                <a:lnTo>
                  <a:pt x="23642" y="20499"/>
                </a:lnTo>
                <a:cubicBezTo>
                  <a:pt x="21001" y="16772"/>
                  <a:pt x="21320" y="11587"/>
                  <a:pt x="24661" y="8252"/>
                </a:cubicBezTo>
                <a:cubicBezTo>
                  <a:pt x="28389" y="4524"/>
                  <a:pt x="34433" y="4524"/>
                  <a:pt x="38161" y="8252"/>
                </a:cubicBezTo>
                <a:cubicBezTo>
                  <a:pt x="41883" y="11980"/>
                  <a:pt x="41883" y="18018"/>
                  <a:pt x="38161" y="21746"/>
                </a:cubicBezTo>
                <a:cubicBezTo>
                  <a:pt x="36511" y="23396"/>
                  <a:pt x="34410" y="24267"/>
                  <a:pt x="32253" y="24460"/>
                </a:cubicBezTo>
                <a:lnTo>
                  <a:pt x="50352" y="42559"/>
                </a:lnTo>
                <a:lnTo>
                  <a:pt x="50375" y="42542"/>
                </a:lnTo>
                <a:cubicBezTo>
                  <a:pt x="51439" y="43503"/>
                  <a:pt x="53073" y="43492"/>
                  <a:pt x="54092" y="42468"/>
                </a:cubicBezTo>
                <a:cubicBezTo>
                  <a:pt x="55116" y="41443"/>
                  <a:pt x="55128" y="39810"/>
                  <a:pt x="54166" y="38746"/>
                </a:cubicBezTo>
                <a:lnTo>
                  <a:pt x="41508" y="26003"/>
                </a:lnTo>
                <a:cubicBezTo>
                  <a:pt x="41667" y="25855"/>
                  <a:pt x="41861" y="25758"/>
                  <a:pt x="42014" y="25599"/>
                </a:cubicBezTo>
                <a:cubicBezTo>
                  <a:pt x="47871" y="19748"/>
                  <a:pt x="47871" y="10255"/>
                  <a:pt x="42014" y="4393"/>
                </a:cubicBezTo>
                <a:cubicBezTo>
                  <a:pt x="36158" y="-1462"/>
                  <a:pt x="26664" y="-1462"/>
                  <a:pt x="20808" y="4393"/>
                </a:cubicBezTo>
                <a:cubicBezTo>
                  <a:pt x="17501" y="7700"/>
                  <a:pt x="16129" y="12162"/>
                  <a:pt x="16556" y="16476"/>
                </a:cubicBezTo>
                <a:cubicBezTo>
                  <a:pt x="12219" y="16037"/>
                  <a:pt x="7729" y="17409"/>
                  <a:pt x="4405" y="20721"/>
                </a:cubicBezTo>
                <a:cubicBezTo>
                  <a:pt x="-1468" y="26583"/>
                  <a:pt x="-1468" y="36076"/>
                  <a:pt x="4405" y="41933"/>
                </a:cubicBezTo>
                <a:cubicBezTo>
                  <a:pt x="10278" y="47789"/>
                  <a:pt x="19800" y="47789"/>
                  <a:pt x="25674" y="41933"/>
                </a:cubicBezTo>
              </a:path>
            </a:pathLst>
          </a:custGeom>
          <a:solidFill>
            <a:srgbClr val="FF9F1B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cs typeface="+mn-ea"/>
              <a:sym typeface="+mn-lt"/>
            </a:endParaRPr>
          </a:p>
        </p:txBody>
      </p:sp>
      <p:sp>
        <p:nvSpPr>
          <p:cNvPr id="57" name="Shape 3941"/>
          <p:cNvSpPr/>
          <p:nvPr/>
        </p:nvSpPr>
        <p:spPr>
          <a:xfrm>
            <a:off x="6710255" y="5144088"/>
            <a:ext cx="509534" cy="5095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68183" y="70911"/>
                </a:moveTo>
                <a:lnTo>
                  <a:pt x="95455" y="70911"/>
                </a:lnTo>
                <a:cubicBezTo>
                  <a:pt x="96961" y="70911"/>
                  <a:pt x="98183" y="69688"/>
                  <a:pt x="98183" y="68183"/>
                </a:cubicBezTo>
                <a:cubicBezTo>
                  <a:pt x="98183" y="66677"/>
                  <a:pt x="96961" y="65455"/>
                  <a:pt x="95455" y="65455"/>
                </a:cubicBezTo>
                <a:lnTo>
                  <a:pt x="68183" y="65455"/>
                </a:lnTo>
                <a:cubicBezTo>
                  <a:pt x="66677" y="65455"/>
                  <a:pt x="65455" y="66677"/>
                  <a:pt x="65455" y="68183"/>
                </a:cubicBezTo>
                <a:cubicBezTo>
                  <a:pt x="65455" y="69688"/>
                  <a:pt x="66677" y="70911"/>
                  <a:pt x="68183" y="70911"/>
                </a:cubicBezTo>
                <a:moveTo>
                  <a:pt x="27272" y="38183"/>
                </a:moveTo>
                <a:lnTo>
                  <a:pt x="49088" y="38183"/>
                </a:lnTo>
                <a:lnTo>
                  <a:pt x="49088" y="65455"/>
                </a:lnTo>
                <a:lnTo>
                  <a:pt x="27272" y="65455"/>
                </a:lnTo>
                <a:cubicBezTo>
                  <a:pt x="27272" y="65455"/>
                  <a:pt x="27272" y="38183"/>
                  <a:pt x="27272" y="38183"/>
                </a:cubicBezTo>
                <a:close/>
                <a:moveTo>
                  <a:pt x="27272" y="70911"/>
                </a:moveTo>
                <a:lnTo>
                  <a:pt x="49088" y="70911"/>
                </a:lnTo>
                <a:cubicBezTo>
                  <a:pt x="52100" y="70911"/>
                  <a:pt x="54544" y="68472"/>
                  <a:pt x="54544" y="65455"/>
                </a:cubicBezTo>
                <a:lnTo>
                  <a:pt x="54544" y="38183"/>
                </a:lnTo>
                <a:cubicBezTo>
                  <a:pt x="54544" y="35172"/>
                  <a:pt x="52100" y="32727"/>
                  <a:pt x="49088" y="32727"/>
                </a:cubicBezTo>
                <a:lnTo>
                  <a:pt x="27272" y="32727"/>
                </a:lnTo>
                <a:cubicBezTo>
                  <a:pt x="24261" y="32727"/>
                  <a:pt x="21816" y="35172"/>
                  <a:pt x="21816" y="38183"/>
                </a:cubicBezTo>
                <a:lnTo>
                  <a:pt x="21816" y="65455"/>
                </a:lnTo>
                <a:cubicBezTo>
                  <a:pt x="21816" y="68472"/>
                  <a:pt x="24261" y="70911"/>
                  <a:pt x="27272" y="70911"/>
                </a:cubicBezTo>
                <a:moveTo>
                  <a:pt x="68183" y="60000"/>
                </a:moveTo>
                <a:lnTo>
                  <a:pt x="79088" y="60000"/>
                </a:lnTo>
                <a:cubicBezTo>
                  <a:pt x="80594" y="60000"/>
                  <a:pt x="81816" y="58777"/>
                  <a:pt x="81816" y="57272"/>
                </a:cubicBezTo>
                <a:cubicBezTo>
                  <a:pt x="81816" y="55766"/>
                  <a:pt x="80594" y="54544"/>
                  <a:pt x="79088" y="54544"/>
                </a:cubicBezTo>
                <a:lnTo>
                  <a:pt x="68183" y="54544"/>
                </a:lnTo>
                <a:cubicBezTo>
                  <a:pt x="66677" y="54544"/>
                  <a:pt x="65455" y="55766"/>
                  <a:pt x="65455" y="57272"/>
                </a:cubicBezTo>
                <a:cubicBezTo>
                  <a:pt x="65455" y="58777"/>
                  <a:pt x="66677" y="60000"/>
                  <a:pt x="68183" y="60000"/>
                </a:cubicBezTo>
                <a:moveTo>
                  <a:pt x="68183" y="38183"/>
                </a:moveTo>
                <a:lnTo>
                  <a:pt x="84544" y="38183"/>
                </a:lnTo>
                <a:cubicBezTo>
                  <a:pt x="86050" y="38183"/>
                  <a:pt x="87272" y="36961"/>
                  <a:pt x="87272" y="35455"/>
                </a:cubicBezTo>
                <a:cubicBezTo>
                  <a:pt x="87272" y="33950"/>
                  <a:pt x="86050" y="32727"/>
                  <a:pt x="84544" y="32727"/>
                </a:cubicBezTo>
                <a:lnTo>
                  <a:pt x="68183" y="32727"/>
                </a:lnTo>
                <a:cubicBezTo>
                  <a:pt x="66677" y="32727"/>
                  <a:pt x="65455" y="33950"/>
                  <a:pt x="65455" y="35455"/>
                </a:cubicBezTo>
                <a:cubicBezTo>
                  <a:pt x="65455" y="36961"/>
                  <a:pt x="66677" y="38183"/>
                  <a:pt x="68183" y="38183"/>
                </a:cubicBezTo>
                <a:moveTo>
                  <a:pt x="68183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68183" y="43638"/>
                </a:lnTo>
                <a:cubicBezTo>
                  <a:pt x="66677" y="43638"/>
                  <a:pt x="65455" y="44861"/>
                  <a:pt x="65455" y="46361"/>
                </a:cubicBezTo>
                <a:cubicBezTo>
                  <a:pt x="65455" y="47872"/>
                  <a:pt x="66677" y="49088"/>
                  <a:pt x="68183" y="49088"/>
                </a:cubicBezTo>
              </a:path>
            </a:pathLst>
          </a:custGeom>
          <a:solidFill>
            <a:srgbClr val="FF9F1B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cs typeface="+mn-ea"/>
              <a:sym typeface="+mn-lt"/>
            </a:endParaRPr>
          </a:p>
        </p:txBody>
      </p:sp>
      <p:sp>
        <p:nvSpPr>
          <p:cNvPr id="58" name="Shape 3956"/>
          <p:cNvSpPr/>
          <p:nvPr/>
        </p:nvSpPr>
        <p:spPr>
          <a:xfrm>
            <a:off x="9970010" y="5194197"/>
            <a:ext cx="409045" cy="4093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FF9F1B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67236"/>
          </a:xfrm>
          <a:prstGeom prst="rect">
            <a:avLst/>
          </a:prstGeom>
          <a:solidFill>
            <a:srgbClr val="37333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3913901" y="3177472"/>
            <a:ext cx="4364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12191999" cy="3848099"/>
          </a:xfrm>
        </p:spPr>
      </p:pic>
      <p:sp>
        <p:nvSpPr>
          <p:cNvPr id="9" name="Rectangle 8"/>
          <p:cNvSpPr/>
          <p:nvPr/>
        </p:nvSpPr>
        <p:spPr>
          <a:xfrm>
            <a:off x="0" y="-1"/>
            <a:ext cx="12192000" cy="3848101"/>
          </a:xfrm>
          <a:prstGeom prst="rect">
            <a:avLst/>
          </a:prstGeom>
          <a:gradFill flip="none" rotWithShape="1">
            <a:gsLst>
              <a:gs pos="1000">
                <a:srgbClr val="37333B">
                  <a:alpha val="90000"/>
                </a:srgbClr>
              </a:gs>
              <a:gs pos="100000">
                <a:srgbClr val="37333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4230" y="137617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dirty="0">
                <a:solidFill>
                  <a:prstClr val="white"/>
                </a:solidFill>
                <a:cs typeface="+mn-ea"/>
                <a:sym typeface="+mn-lt"/>
              </a:rPr>
              <a:t>目录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17453" y="-893688"/>
            <a:ext cx="1553898" cy="1553898"/>
          </a:xfrm>
          <a:prstGeom prst="rect">
            <a:avLst/>
          </a:prstGeom>
          <a:noFill/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80373" y="2453576"/>
            <a:ext cx="143125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065249" y="3136249"/>
            <a:ext cx="385592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46300" y="3203903"/>
            <a:ext cx="918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en-US" sz="1100" dirty="0">
                <a:solidFill>
                  <a:prstClr val="white"/>
                </a:solidFill>
                <a:cs typeface="+mn-ea"/>
                <a:sym typeface="+mn-lt"/>
              </a:rPr>
              <a:t>CONTENTS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539157" y="4777740"/>
            <a:ext cx="2275242" cy="766306"/>
            <a:chOff x="564557" y="4980940"/>
            <a:chExt cx="2275242" cy="766306"/>
          </a:xfrm>
        </p:grpSpPr>
        <p:grpSp>
          <p:nvGrpSpPr>
            <p:cNvPr id="18" name="组合 17"/>
            <p:cNvGrpSpPr/>
            <p:nvPr/>
          </p:nvGrpSpPr>
          <p:grpSpPr>
            <a:xfrm>
              <a:off x="564557" y="5010443"/>
              <a:ext cx="720000" cy="736803"/>
              <a:chOff x="1123357" y="5112043"/>
              <a:chExt cx="720000" cy="736803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123357" y="5112043"/>
                <a:ext cx="720000" cy="720000"/>
              </a:xfrm>
              <a:prstGeom prst="rect">
                <a:avLst/>
              </a:prstGeom>
              <a:noFill/>
              <a:ln w="38100">
                <a:solidFill>
                  <a:srgbClr val="FF9F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55700" y="5140960"/>
                <a:ext cx="6671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rgbClr val="FF9F1B"/>
                    </a:solidFill>
                    <a:cs typeface="+mn-ea"/>
                    <a:sym typeface="+mn-lt"/>
                  </a:rPr>
                  <a:t>01</a:t>
                </a:r>
                <a:endParaRPr lang="zh-CN" altLang="en-US" sz="4000" dirty="0">
                  <a:solidFill>
                    <a:srgbClr val="FF9F1B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1435" y="4980940"/>
              <a:ext cx="151836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团队介绍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61123" y="5404802"/>
              <a:ext cx="1429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1464945" y="5730240"/>
              <a:ext cx="320040" cy="0"/>
            </a:xfrm>
            <a:prstGeom prst="line">
              <a:avLst/>
            </a:prstGeom>
            <a:ln w="28575"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71333" y="4777740"/>
            <a:ext cx="2403663" cy="766306"/>
            <a:chOff x="546100" y="4980940"/>
            <a:chExt cx="2403663" cy="766306"/>
          </a:xfrm>
        </p:grpSpPr>
        <p:grpSp>
          <p:nvGrpSpPr>
            <p:cNvPr id="26" name="组合 25"/>
            <p:cNvGrpSpPr/>
            <p:nvPr/>
          </p:nvGrpSpPr>
          <p:grpSpPr>
            <a:xfrm>
              <a:off x="546100" y="5010443"/>
              <a:ext cx="755335" cy="736803"/>
              <a:chOff x="1104900" y="5112043"/>
              <a:chExt cx="755335" cy="736803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123357" y="5112043"/>
                <a:ext cx="720000" cy="720000"/>
              </a:xfrm>
              <a:prstGeom prst="rect">
                <a:avLst/>
              </a:prstGeom>
              <a:noFill/>
              <a:ln w="38100">
                <a:solidFill>
                  <a:srgbClr val="FF9F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104900" y="5140960"/>
                <a:ext cx="7553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rgbClr val="FF9F1B"/>
                    </a:solidFill>
                    <a:cs typeface="+mn-ea"/>
                    <a:sym typeface="+mn-lt"/>
                  </a:rPr>
                  <a:t>02</a:t>
                </a:r>
                <a:endParaRPr lang="zh-CN" altLang="en-US" sz="4000" dirty="0">
                  <a:solidFill>
                    <a:srgbClr val="FF9F1B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321435" y="4980940"/>
              <a:ext cx="151836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项目介绍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361123" y="5404802"/>
              <a:ext cx="1588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Project introduction </a:t>
              </a: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1464945" y="5730240"/>
              <a:ext cx="320040" cy="0"/>
            </a:xfrm>
            <a:prstGeom prst="line">
              <a:avLst/>
            </a:prstGeom>
            <a:ln w="28575"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6421966" y="4777740"/>
            <a:ext cx="2293699" cy="766306"/>
            <a:chOff x="546100" y="4980940"/>
            <a:chExt cx="2293699" cy="766306"/>
          </a:xfrm>
        </p:grpSpPr>
        <p:grpSp>
          <p:nvGrpSpPr>
            <p:cNvPr id="33" name="组合 32"/>
            <p:cNvGrpSpPr/>
            <p:nvPr/>
          </p:nvGrpSpPr>
          <p:grpSpPr>
            <a:xfrm>
              <a:off x="546100" y="5010443"/>
              <a:ext cx="755335" cy="736803"/>
              <a:chOff x="1104900" y="5112043"/>
              <a:chExt cx="755335" cy="736803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123357" y="5112043"/>
                <a:ext cx="720000" cy="720000"/>
              </a:xfrm>
              <a:prstGeom prst="rect">
                <a:avLst/>
              </a:prstGeom>
              <a:noFill/>
              <a:ln w="38100">
                <a:solidFill>
                  <a:srgbClr val="FF9F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104900" y="5140960"/>
                <a:ext cx="7553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rgbClr val="FF9F1B"/>
                    </a:solidFill>
                    <a:cs typeface="+mn-ea"/>
                    <a:sym typeface="+mn-lt"/>
                  </a:rPr>
                  <a:t>03</a:t>
                </a:r>
                <a:endParaRPr lang="zh-CN" altLang="en-US" sz="4000" dirty="0">
                  <a:solidFill>
                    <a:srgbClr val="FF9F1B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1321435" y="4980940"/>
              <a:ext cx="151836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主要业务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21435" y="5404802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Main business</a:t>
              </a: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464945" y="5730240"/>
              <a:ext cx="320040" cy="0"/>
            </a:xfrm>
            <a:prstGeom prst="line">
              <a:avLst/>
            </a:prstGeom>
            <a:ln w="28575"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9372600" y="4777740"/>
            <a:ext cx="2293699" cy="766306"/>
            <a:chOff x="546100" y="4980940"/>
            <a:chExt cx="2293699" cy="766306"/>
          </a:xfrm>
        </p:grpSpPr>
        <p:grpSp>
          <p:nvGrpSpPr>
            <p:cNvPr id="40" name="组合 39"/>
            <p:cNvGrpSpPr/>
            <p:nvPr/>
          </p:nvGrpSpPr>
          <p:grpSpPr>
            <a:xfrm>
              <a:off x="546100" y="5010443"/>
              <a:ext cx="763351" cy="736803"/>
              <a:chOff x="1104900" y="5112043"/>
              <a:chExt cx="763351" cy="736803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123357" y="5112043"/>
                <a:ext cx="720000" cy="720000"/>
              </a:xfrm>
              <a:prstGeom prst="rect">
                <a:avLst/>
              </a:prstGeom>
              <a:noFill/>
              <a:ln w="38100">
                <a:solidFill>
                  <a:srgbClr val="FF9F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104900" y="5140960"/>
                <a:ext cx="763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rgbClr val="FF9F1B"/>
                    </a:solidFill>
                    <a:cs typeface="+mn-ea"/>
                    <a:sym typeface="+mn-lt"/>
                  </a:rPr>
                  <a:t>04</a:t>
                </a:r>
                <a:endParaRPr lang="zh-CN" altLang="en-US" sz="4000" dirty="0">
                  <a:solidFill>
                    <a:srgbClr val="FF9F1B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1321435" y="4980940"/>
              <a:ext cx="151836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项目安排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61123" y="5404802"/>
              <a:ext cx="10020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Project plan</a:t>
              </a: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1464945" y="5730240"/>
              <a:ext cx="320040" cy="0"/>
            </a:xfrm>
            <a:prstGeom prst="line">
              <a:avLst/>
            </a:prstGeom>
            <a:ln w="28575">
              <a:solidFill>
                <a:srgbClr val="FF9F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0"/>
            <a:ext cx="6121401" cy="690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16114" y="36513"/>
            <a:ext cx="6237514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42206" y="401892"/>
            <a:ext cx="3695307" cy="3695307"/>
          </a:xfrm>
          <a:prstGeom prst="rect">
            <a:avLst/>
          </a:prstGeom>
          <a:noFill/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09260" y="1998254"/>
            <a:ext cx="1343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5081079" y="3841883"/>
            <a:ext cx="56454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ross 30"/>
          <p:cNvSpPr/>
          <p:nvPr/>
        </p:nvSpPr>
        <p:spPr>
          <a:xfrm>
            <a:off x="1759241" y="1547479"/>
            <a:ext cx="622168" cy="622168"/>
          </a:xfrm>
          <a:prstGeom prst="plus">
            <a:avLst>
              <a:gd name="adj" fmla="val 3698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63817" y="3432446"/>
            <a:ext cx="926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zh-CN" altLang="en-US" sz="20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30904" y="115855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b="1" cap="all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团队介绍</a:t>
            </a:r>
          </a:p>
        </p:txBody>
      </p:sp>
      <p:sp>
        <p:nvSpPr>
          <p:cNvPr id="15" name="矩形 14"/>
          <p:cNvSpPr/>
          <p:nvPr/>
        </p:nvSpPr>
        <p:spPr>
          <a:xfrm>
            <a:off x="6730904" y="885296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cap="all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Team introduction</a:t>
            </a:r>
            <a:endParaRPr lang="zh-CN" altLang="en-US" sz="2400" cap="all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0" t="176" r="4914" b="34474"/>
          <a:stretch>
            <a:fillRect/>
          </a:stretch>
        </p:blipFill>
        <p:spPr>
          <a:xfrm>
            <a:off x="10201454" y="66962"/>
            <a:ext cx="1990546" cy="8672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12587" y="3727867"/>
            <a:ext cx="92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队长名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51052" y="3710408"/>
            <a:ext cx="92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队员名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280095" y="3727867"/>
            <a:ext cx="976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队员名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27637" y="6250733"/>
            <a:ext cx="92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队员名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79212" y="6246007"/>
            <a:ext cx="92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队员名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63657" y="6250733"/>
            <a:ext cx="928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队员名</a:t>
            </a:r>
          </a:p>
          <a:p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48CA024E-B312-4C52-BDEE-AD75BC133606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90" y="1919084"/>
            <a:ext cx="1278000" cy="172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图片 25" descr="卡通人物&#10;&#10;描述已自动生成">
            <a:extLst>
              <a:ext uri="{FF2B5EF4-FFF2-40B4-BE49-F238E27FC236}">
                <a16:creationId xmlns:a16="http://schemas.microsoft.com/office/drawing/2014/main" id="{4B835844-BF2C-46EB-A987-A256AA4C7FB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03" y="1919084"/>
            <a:ext cx="1278000" cy="172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图片 29" descr="卡通人物&#10;&#10;描述已自动生成">
            <a:extLst>
              <a:ext uri="{FF2B5EF4-FFF2-40B4-BE49-F238E27FC236}">
                <a16:creationId xmlns:a16="http://schemas.microsoft.com/office/drawing/2014/main" id="{4E22F402-9AEB-495F-B4BE-BD6BDCE4F815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711" y="1919084"/>
            <a:ext cx="1278000" cy="172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图片 31" descr="卡通人物&#10;&#10;描述已自动生成">
            <a:extLst>
              <a:ext uri="{FF2B5EF4-FFF2-40B4-BE49-F238E27FC236}">
                <a16:creationId xmlns:a16="http://schemas.microsoft.com/office/drawing/2014/main" id="{70F677D0-3BC2-4487-BC11-94928C38E20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73" y="4434647"/>
            <a:ext cx="1278000" cy="172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图片 32" descr="卡通人物&#10;&#10;描述已自动生成">
            <a:extLst>
              <a:ext uri="{FF2B5EF4-FFF2-40B4-BE49-F238E27FC236}">
                <a16:creationId xmlns:a16="http://schemas.microsoft.com/office/drawing/2014/main" id="{D210C45D-4FC9-45DC-B461-AE12C4DF70F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33" y="4434647"/>
            <a:ext cx="1278000" cy="172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60676A88-E16D-4B8C-93DE-0B12E41D949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173" y="4434647"/>
            <a:ext cx="1278000" cy="172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/>
          <a:srcRect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793059" y="1210365"/>
            <a:ext cx="10602685" cy="4058330"/>
          </a:xfrm>
          <a:prstGeom prst="rect">
            <a:avLst/>
          </a:prstGeom>
          <a:solidFill>
            <a:srgbClr val="373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7747" y="23126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prstClr val="white"/>
                </a:solidFill>
                <a:cs typeface="+mn-ea"/>
                <a:sym typeface="+mn-lt"/>
              </a:rPr>
              <a:t>团队分工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6031" y="2122731"/>
            <a:ext cx="327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1200" spc="600" dirty="0">
                <a:solidFill>
                  <a:prstClr val="white"/>
                </a:solidFill>
                <a:cs typeface="+mn-ea"/>
                <a:sym typeface="+mn-lt"/>
              </a:rPr>
              <a:t>Company introduction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504572" y="3190382"/>
            <a:ext cx="118285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iangle 10"/>
          <p:cNvSpPr/>
          <p:nvPr/>
        </p:nvSpPr>
        <p:spPr>
          <a:xfrm rot="10800000">
            <a:off x="5657692" y="1148670"/>
            <a:ext cx="876615" cy="291995"/>
          </a:xfrm>
          <a:prstGeom prst="triangle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7" name="Straight Connector 1"/>
          <p:cNvCxnSpPr/>
          <p:nvPr/>
        </p:nvCxnSpPr>
        <p:spPr>
          <a:xfrm>
            <a:off x="6094402" y="6027758"/>
            <a:ext cx="0" cy="830242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"/>
          <p:cNvSpPr/>
          <p:nvPr/>
        </p:nvSpPr>
        <p:spPr>
          <a:xfrm>
            <a:off x="5973061" y="5785076"/>
            <a:ext cx="242682" cy="242682"/>
          </a:xfrm>
          <a:prstGeom prst="rect">
            <a:avLst/>
          </a:prstGeom>
          <a:solidFill>
            <a:schemeClr val="bg1"/>
          </a:solidFill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1172797"/>
              </p:ext>
            </p:extLst>
          </p:nvPr>
        </p:nvGraphicFramePr>
        <p:xfrm>
          <a:off x="2030400" y="3456258"/>
          <a:ext cx="8128002" cy="74168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人名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框架整合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ym typeface="+mn-ea"/>
                        </a:rPr>
                        <a:t>前端设计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ym typeface="+mn-ea"/>
                        </a:rPr>
                        <a:t>前端设计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ym typeface="+mn-ea"/>
                        </a:rPr>
                        <a:t>数据库设计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040482" y="4545812"/>
            <a:ext cx="610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lt1"/>
                </a:solidFill>
              </a:rPr>
              <a:t>前期需求分析、后期软件测试由团队协作完成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11483" y="0"/>
            <a:ext cx="6207483" cy="690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85727" y="0"/>
            <a:ext cx="618172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2610" y="1581347"/>
            <a:ext cx="3695307" cy="3695307"/>
          </a:xfrm>
          <a:prstGeom prst="rect">
            <a:avLst/>
          </a:prstGeom>
          <a:noFill/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8224" y="3768549"/>
            <a:ext cx="1556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02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5213359" y="3924379"/>
            <a:ext cx="56454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ross 30"/>
          <p:cNvSpPr/>
          <p:nvPr/>
        </p:nvSpPr>
        <p:spPr>
          <a:xfrm>
            <a:off x="1759241" y="1547479"/>
            <a:ext cx="622168" cy="622168"/>
          </a:xfrm>
          <a:prstGeom prst="plus">
            <a:avLst>
              <a:gd name="adj" fmla="val 3698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21307" y="3465513"/>
            <a:ext cx="926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PART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35410" y="4155195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b="1" cap="all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项目介绍</a:t>
            </a:r>
          </a:p>
        </p:txBody>
      </p:sp>
      <p:sp>
        <p:nvSpPr>
          <p:cNvPr id="15" name="矩形 14"/>
          <p:cNvSpPr/>
          <p:nvPr/>
        </p:nvSpPr>
        <p:spPr>
          <a:xfrm>
            <a:off x="6752283" y="4932344"/>
            <a:ext cx="3842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cap="all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Project introduction</a:t>
            </a:r>
          </a:p>
        </p:txBody>
      </p:sp>
      <p:sp>
        <p:nvSpPr>
          <p:cNvPr id="34" name="Rectangle 26"/>
          <p:cNvSpPr/>
          <p:nvPr/>
        </p:nvSpPr>
        <p:spPr>
          <a:xfrm>
            <a:off x="10836460" y="-2304853"/>
            <a:ext cx="3695307" cy="3695307"/>
          </a:xfrm>
          <a:prstGeom prst="rect">
            <a:avLst/>
          </a:prstGeom>
          <a:noFill/>
          <a:ln w="381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-28307"/>
            <a:ext cx="10769600" cy="692282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7313152" y="483687"/>
            <a:ext cx="4086368" cy="5899358"/>
          </a:xfrm>
          <a:custGeom>
            <a:avLst/>
            <a:gdLst>
              <a:gd name="connsiteX0" fmla="*/ 0 w 4062953"/>
              <a:gd name="connsiteY0" fmla="*/ 0 h 4958499"/>
              <a:gd name="connsiteX1" fmla="*/ 4062953 w 4062953"/>
              <a:gd name="connsiteY1" fmla="*/ 0 h 4958499"/>
              <a:gd name="connsiteX2" fmla="*/ 4062953 w 4062953"/>
              <a:gd name="connsiteY2" fmla="*/ 4958499 h 4958499"/>
              <a:gd name="connsiteX3" fmla="*/ 0 w 4062953"/>
              <a:gd name="connsiteY3" fmla="*/ 4958499 h 4958499"/>
              <a:gd name="connsiteX4" fmla="*/ 0 w 4062953"/>
              <a:gd name="connsiteY4" fmla="*/ 923526 h 4958499"/>
              <a:gd name="connsiteX5" fmla="*/ 235669 w 4062953"/>
              <a:gd name="connsiteY5" fmla="*/ 699943 h 4958499"/>
              <a:gd name="connsiteX6" fmla="*/ 0 w 4062953"/>
              <a:gd name="connsiteY6" fmla="*/ 476360 h 495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2953" h="4958499">
                <a:moveTo>
                  <a:pt x="0" y="0"/>
                </a:moveTo>
                <a:lnTo>
                  <a:pt x="4062953" y="0"/>
                </a:lnTo>
                <a:lnTo>
                  <a:pt x="4062953" y="4958499"/>
                </a:lnTo>
                <a:lnTo>
                  <a:pt x="0" y="4958499"/>
                </a:lnTo>
                <a:lnTo>
                  <a:pt x="0" y="923526"/>
                </a:lnTo>
                <a:lnTo>
                  <a:pt x="235669" y="699943"/>
                </a:lnTo>
                <a:lnTo>
                  <a:pt x="0" y="47636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9388" y="7852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white"/>
                </a:solidFill>
                <a:cs typeface="+mn-ea"/>
                <a:sym typeface="+mn-lt"/>
              </a:rPr>
              <a:t>项目介绍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47505" y="1856882"/>
            <a:ext cx="2905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</a:rPr>
              <a:t>花卷买卖是一款集商城与后台管理于一体的商城系统，消费者可以网上购买，网上支付，并有完善的服务体系。系统为商户提供新品上架、自动采购等个性化服务。</a:t>
            </a:r>
            <a:r>
              <a:rPr lang="zh-CN" altLang="zh-CN" sz="2000" dirty="0">
                <a:solidFill>
                  <a:schemeClr val="bg1"/>
                </a:solidFill>
                <a:cs typeface="+mn-ea"/>
              </a:rPr>
              <a:t>产品的销售和库存维护都由</a:t>
            </a:r>
            <a:r>
              <a:rPr lang="zh-CN" altLang="en-US" sz="2000" dirty="0">
                <a:solidFill>
                  <a:schemeClr val="bg1"/>
                </a:solidFill>
                <a:cs typeface="+mn-ea"/>
              </a:rPr>
              <a:t>后</a:t>
            </a:r>
            <a:r>
              <a:rPr lang="zh-CN" altLang="zh-CN" sz="2000" dirty="0">
                <a:solidFill>
                  <a:schemeClr val="bg1"/>
                </a:solidFill>
                <a:cs typeface="+mn-ea"/>
              </a:rPr>
              <a:t>台管理</a:t>
            </a:r>
            <a:r>
              <a:rPr lang="zh-CN" altLang="en-US" sz="2000" dirty="0">
                <a:solidFill>
                  <a:schemeClr val="bg1"/>
                </a:solidFill>
                <a:cs typeface="+mn-ea"/>
              </a:rPr>
              <a:t>。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7815009" y="1381822"/>
            <a:ext cx="2267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Custom programs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8" name="Straight Connector 30"/>
          <p:cNvCxnSpPr/>
          <p:nvPr/>
        </p:nvCxnSpPr>
        <p:spPr>
          <a:xfrm>
            <a:off x="9724734" y="6122206"/>
            <a:ext cx="72302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10603785" y="880885"/>
            <a:ext cx="368300" cy="368300"/>
          </a:xfrm>
          <a:custGeom>
            <a:avLst/>
            <a:gdLst>
              <a:gd name="T0" fmla="*/ 108 w 3233"/>
              <a:gd name="T1" fmla="*/ 0 h 3233"/>
              <a:gd name="T2" fmla="*/ 0 w 3233"/>
              <a:gd name="T3" fmla="*/ 2317 h 3233"/>
              <a:gd name="T4" fmla="*/ 593 w 3233"/>
              <a:gd name="T5" fmla="*/ 2425 h 3233"/>
              <a:gd name="T6" fmla="*/ 458 w 3233"/>
              <a:gd name="T7" fmla="*/ 2802 h 3233"/>
              <a:gd name="T8" fmla="*/ 269 w 3233"/>
              <a:gd name="T9" fmla="*/ 3044 h 3233"/>
              <a:gd name="T10" fmla="*/ 2775 w 3233"/>
              <a:gd name="T11" fmla="*/ 3233 h 3233"/>
              <a:gd name="T12" fmla="*/ 2964 w 3233"/>
              <a:gd name="T13" fmla="*/ 2990 h 3233"/>
              <a:gd name="T14" fmla="*/ 2640 w 3233"/>
              <a:gd name="T15" fmla="*/ 2802 h 3233"/>
              <a:gd name="T16" fmla="*/ 3125 w 3233"/>
              <a:gd name="T17" fmla="*/ 2425 h 3233"/>
              <a:gd name="T18" fmla="*/ 3233 w 3233"/>
              <a:gd name="T19" fmla="*/ 108 h 3233"/>
              <a:gd name="T20" fmla="*/ 2775 w 3233"/>
              <a:gd name="T21" fmla="*/ 2910 h 3233"/>
              <a:gd name="T22" fmla="*/ 2856 w 3233"/>
              <a:gd name="T23" fmla="*/ 3044 h 3233"/>
              <a:gd name="T24" fmla="*/ 458 w 3233"/>
              <a:gd name="T25" fmla="*/ 3125 h 3233"/>
              <a:gd name="T26" fmla="*/ 377 w 3233"/>
              <a:gd name="T27" fmla="*/ 2990 h 3233"/>
              <a:gd name="T28" fmla="*/ 700 w 3233"/>
              <a:gd name="T29" fmla="*/ 2910 h 3233"/>
              <a:gd name="T30" fmla="*/ 916 w 3233"/>
              <a:gd name="T31" fmla="*/ 1724 h 3233"/>
              <a:gd name="T32" fmla="*/ 2532 w 3233"/>
              <a:gd name="T33" fmla="*/ 1940 h 3233"/>
              <a:gd name="T34" fmla="*/ 2775 w 3233"/>
              <a:gd name="T35" fmla="*/ 2910 h 3233"/>
              <a:gd name="T36" fmla="*/ 3017 w 3233"/>
              <a:gd name="T37" fmla="*/ 2317 h 3233"/>
              <a:gd name="T38" fmla="*/ 2640 w 3233"/>
              <a:gd name="T39" fmla="*/ 1832 h 3233"/>
              <a:gd name="T40" fmla="*/ 808 w 3233"/>
              <a:gd name="T41" fmla="*/ 1616 h 3233"/>
              <a:gd name="T42" fmla="*/ 593 w 3233"/>
              <a:gd name="T43" fmla="*/ 2317 h 3233"/>
              <a:gd name="T44" fmla="*/ 108 w 3233"/>
              <a:gd name="T45" fmla="*/ 2209 h 3233"/>
              <a:gd name="T46" fmla="*/ 216 w 3233"/>
              <a:gd name="T47" fmla="*/ 108 h 3233"/>
              <a:gd name="T48" fmla="*/ 3125 w 3233"/>
              <a:gd name="T49" fmla="*/ 216 h 3233"/>
              <a:gd name="T50" fmla="*/ 2060 w 3233"/>
              <a:gd name="T51" fmla="*/ 980 h 3233"/>
              <a:gd name="T52" fmla="*/ 1151 w 3233"/>
              <a:gd name="T53" fmla="*/ 1087 h 3233"/>
              <a:gd name="T54" fmla="*/ 1971 w 3233"/>
              <a:gd name="T55" fmla="*/ 1108 h 3233"/>
              <a:gd name="T56" fmla="*/ 2082 w 3233"/>
              <a:gd name="T57" fmla="*/ 1087 h 3233"/>
              <a:gd name="T58" fmla="*/ 1616 w 3233"/>
              <a:gd name="T59" fmla="*/ 485 h 3233"/>
              <a:gd name="T60" fmla="*/ 1001 w 3233"/>
              <a:gd name="T61" fmla="*/ 790 h 3233"/>
              <a:gd name="T62" fmla="*/ 1616 w 3233"/>
              <a:gd name="T63" fmla="*/ 639 h 3233"/>
              <a:gd name="T64" fmla="*/ 2175 w 3233"/>
              <a:gd name="T65" fmla="*/ 813 h 3233"/>
              <a:gd name="T66" fmla="*/ 2232 w 3233"/>
              <a:gd name="T67" fmla="*/ 681 h 3233"/>
              <a:gd name="T68" fmla="*/ 1616 w 3233"/>
              <a:gd name="T69" fmla="*/ 485 h 3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233" h="3233">
                <a:moveTo>
                  <a:pt x="3125" y="0"/>
                </a:moveTo>
                <a:cubicBezTo>
                  <a:pt x="108" y="0"/>
                  <a:pt x="108" y="0"/>
                  <a:pt x="108" y="0"/>
                </a:cubicBezTo>
                <a:cubicBezTo>
                  <a:pt x="48" y="0"/>
                  <a:pt x="0" y="48"/>
                  <a:pt x="0" y="108"/>
                </a:cubicBezTo>
                <a:cubicBezTo>
                  <a:pt x="0" y="2317"/>
                  <a:pt x="0" y="2317"/>
                  <a:pt x="0" y="2317"/>
                </a:cubicBezTo>
                <a:cubicBezTo>
                  <a:pt x="0" y="2376"/>
                  <a:pt x="48" y="2425"/>
                  <a:pt x="108" y="2425"/>
                </a:cubicBezTo>
                <a:cubicBezTo>
                  <a:pt x="593" y="2425"/>
                  <a:pt x="593" y="2425"/>
                  <a:pt x="593" y="2425"/>
                </a:cubicBezTo>
                <a:cubicBezTo>
                  <a:pt x="593" y="2802"/>
                  <a:pt x="593" y="2802"/>
                  <a:pt x="593" y="2802"/>
                </a:cubicBezTo>
                <a:cubicBezTo>
                  <a:pt x="458" y="2802"/>
                  <a:pt x="458" y="2802"/>
                  <a:pt x="458" y="2802"/>
                </a:cubicBezTo>
                <a:cubicBezTo>
                  <a:pt x="354" y="2802"/>
                  <a:pt x="269" y="2886"/>
                  <a:pt x="269" y="2990"/>
                </a:cubicBezTo>
                <a:cubicBezTo>
                  <a:pt x="269" y="3044"/>
                  <a:pt x="269" y="3044"/>
                  <a:pt x="269" y="3044"/>
                </a:cubicBezTo>
                <a:cubicBezTo>
                  <a:pt x="269" y="3148"/>
                  <a:pt x="354" y="3233"/>
                  <a:pt x="458" y="3233"/>
                </a:cubicBezTo>
                <a:cubicBezTo>
                  <a:pt x="2775" y="3233"/>
                  <a:pt x="2775" y="3233"/>
                  <a:pt x="2775" y="3233"/>
                </a:cubicBezTo>
                <a:cubicBezTo>
                  <a:pt x="2879" y="3233"/>
                  <a:pt x="2964" y="3148"/>
                  <a:pt x="2964" y="3044"/>
                </a:cubicBezTo>
                <a:cubicBezTo>
                  <a:pt x="2964" y="2990"/>
                  <a:pt x="2964" y="2990"/>
                  <a:pt x="2964" y="2990"/>
                </a:cubicBezTo>
                <a:cubicBezTo>
                  <a:pt x="2964" y="2886"/>
                  <a:pt x="2879" y="2802"/>
                  <a:pt x="2775" y="2802"/>
                </a:cubicBezTo>
                <a:cubicBezTo>
                  <a:pt x="2640" y="2802"/>
                  <a:pt x="2640" y="2802"/>
                  <a:pt x="2640" y="2802"/>
                </a:cubicBezTo>
                <a:cubicBezTo>
                  <a:pt x="2640" y="2425"/>
                  <a:pt x="2640" y="2425"/>
                  <a:pt x="2640" y="2425"/>
                </a:cubicBezTo>
                <a:cubicBezTo>
                  <a:pt x="3125" y="2425"/>
                  <a:pt x="3125" y="2425"/>
                  <a:pt x="3125" y="2425"/>
                </a:cubicBezTo>
                <a:cubicBezTo>
                  <a:pt x="3185" y="2425"/>
                  <a:pt x="3233" y="2376"/>
                  <a:pt x="3233" y="2317"/>
                </a:cubicBezTo>
                <a:cubicBezTo>
                  <a:pt x="3233" y="108"/>
                  <a:pt x="3233" y="108"/>
                  <a:pt x="3233" y="108"/>
                </a:cubicBezTo>
                <a:cubicBezTo>
                  <a:pt x="3233" y="48"/>
                  <a:pt x="3185" y="0"/>
                  <a:pt x="3125" y="0"/>
                </a:cubicBezTo>
                <a:close/>
                <a:moveTo>
                  <a:pt x="2775" y="2910"/>
                </a:moveTo>
                <a:cubicBezTo>
                  <a:pt x="2820" y="2910"/>
                  <a:pt x="2856" y="2946"/>
                  <a:pt x="2856" y="2990"/>
                </a:cubicBezTo>
                <a:cubicBezTo>
                  <a:pt x="2856" y="3044"/>
                  <a:pt x="2856" y="3044"/>
                  <a:pt x="2856" y="3044"/>
                </a:cubicBezTo>
                <a:cubicBezTo>
                  <a:pt x="2856" y="3089"/>
                  <a:pt x="2820" y="3125"/>
                  <a:pt x="2775" y="3125"/>
                </a:cubicBezTo>
                <a:cubicBezTo>
                  <a:pt x="458" y="3125"/>
                  <a:pt x="458" y="3125"/>
                  <a:pt x="458" y="3125"/>
                </a:cubicBezTo>
                <a:cubicBezTo>
                  <a:pt x="413" y="3125"/>
                  <a:pt x="377" y="3089"/>
                  <a:pt x="377" y="3044"/>
                </a:cubicBezTo>
                <a:cubicBezTo>
                  <a:pt x="377" y="2990"/>
                  <a:pt x="377" y="2990"/>
                  <a:pt x="377" y="2990"/>
                </a:cubicBezTo>
                <a:cubicBezTo>
                  <a:pt x="377" y="2946"/>
                  <a:pt x="413" y="2910"/>
                  <a:pt x="458" y="2910"/>
                </a:cubicBezTo>
                <a:cubicBezTo>
                  <a:pt x="700" y="2910"/>
                  <a:pt x="700" y="2910"/>
                  <a:pt x="700" y="2910"/>
                </a:cubicBezTo>
                <a:cubicBezTo>
                  <a:pt x="700" y="1940"/>
                  <a:pt x="700" y="1940"/>
                  <a:pt x="700" y="1940"/>
                </a:cubicBezTo>
                <a:cubicBezTo>
                  <a:pt x="700" y="1821"/>
                  <a:pt x="797" y="1724"/>
                  <a:pt x="916" y="1724"/>
                </a:cubicBezTo>
                <a:cubicBezTo>
                  <a:pt x="2317" y="1724"/>
                  <a:pt x="2317" y="1724"/>
                  <a:pt x="2317" y="1724"/>
                </a:cubicBezTo>
                <a:cubicBezTo>
                  <a:pt x="2436" y="1724"/>
                  <a:pt x="2532" y="1821"/>
                  <a:pt x="2532" y="1940"/>
                </a:cubicBezTo>
                <a:cubicBezTo>
                  <a:pt x="2532" y="2910"/>
                  <a:pt x="2532" y="2910"/>
                  <a:pt x="2532" y="2910"/>
                </a:cubicBezTo>
                <a:lnTo>
                  <a:pt x="2775" y="2910"/>
                </a:lnTo>
                <a:close/>
                <a:moveTo>
                  <a:pt x="3125" y="2209"/>
                </a:moveTo>
                <a:cubicBezTo>
                  <a:pt x="3125" y="2269"/>
                  <a:pt x="3077" y="2317"/>
                  <a:pt x="3017" y="2317"/>
                </a:cubicBezTo>
                <a:cubicBezTo>
                  <a:pt x="2640" y="2317"/>
                  <a:pt x="2640" y="2317"/>
                  <a:pt x="2640" y="2317"/>
                </a:cubicBezTo>
                <a:cubicBezTo>
                  <a:pt x="2640" y="1832"/>
                  <a:pt x="2640" y="1832"/>
                  <a:pt x="2640" y="1832"/>
                </a:cubicBezTo>
                <a:cubicBezTo>
                  <a:pt x="2640" y="1713"/>
                  <a:pt x="2544" y="1616"/>
                  <a:pt x="2425" y="1616"/>
                </a:cubicBezTo>
                <a:cubicBezTo>
                  <a:pt x="808" y="1616"/>
                  <a:pt x="808" y="1616"/>
                  <a:pt x="808" y="1616"/>
                </a:cubicBezTo>
                <a:cubicBezTo>
                  <a:pt x="689" y="1616"/>
                  <a:pt x="593" y="1713"/>
                  <a:pt x="593" y="1832"/>
                </a:cubicBezTo>
                <a:cubicBezTo>
                  <a:pt x="593" y="2317"/>
                  <a:pt x="593" y="2317"/>
                  <a:pt x="593" y="2317"/>
                </a:cubicBezTo>
                <a:cubicBezTo>
                  <a:pt x="216" y="2317"/>
                  <a:pt x="216" y="2317"/>
                  <a:pt x="216" y="2317"/>
                </a:cubicBezTo>
                <a:cubicBezTo>
                  <a:pt x="156" y="2317"/>
                  <a:pt x="108" y="2269"/>
                  <a:pt x="108" y="2209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108" y="156"/>
                  <a:pt x="156" y="108"/>
                  <a:pt x="216" y="108"/>
                </a:cubicBezTo>
                <a:cubicBezTo>
                  <a:pt x="3017" y="108"/>
                  <a:pt x="3017" y="108"/>
                  <a:pt x="3017" y="108"/>
                </a:cubicBezTo>
                <a:cubicBezTo>
                  <a:pt x="3077" y="108"/>
                  <a:pt x="3125" y="156"/>
                  <a:pt x="3125" y="216"/>
                </a:cubicBezTo>
                <a:lnTo>
                  <a:pt x="3125" y="2209"/>
                </a:lnTo>
                <a:close/>
                <a:moveTo>
                  <a:pt x="2060" y="980"/>
                </a:moveTo>
                <a:cubicBezTo>
                  <a:pt x="1795" y="809"/>
                  <a:pt x="1438" y="809"/>
                  <a:pt x="1173" y="980"/>
                </a:cubicBezTo>
                <a:cubicBezTo>
                  <a:pt x="1136" y="1003"/>
                  <a:pt x="1126" y="1051"/>
                  <a:pt x="1151" y="1087"/>
                </a:cubicBezTo>
                <a:cubicBezTo>
                  <a:pt x="1175" y="1122"/>
                  <a:pt x="1225" y="1132"/>
                  <a:pt x="1262" y="1108"/>
                </a:cubicBezTo>
                <a:cubicBezTo>
                  <a:pt x="1474" y="971"/>
                  <a:pt x="1759" y="971"/>
                  <a:pt x="1971" y="1108"/>
                </a:cubicBezTo>
                <a:cubicBezTo>
                  <a:pt x="1985" y="1116"/>
                  <a:pt x="2000" y="1121"/>
                  <a:pt x="2016" y="1121"/>
                </a:cubicBezTo>
                <a:cubicBezTo>
                  <a:pt x="2041" y="1121"/>
                  <a:pt x="2067" y="1109"/>
                  <a:pt x="2082" y="1087"/>
                </a:cubicBezTo>
                <a:cubicBezTo>
                  <a:pt x="2107" y="1051"/>
                  <a:pt x="2097" y="1003"/>
                  <a:pt x="2060" y="980"/>
                </a:cubicBezTo>
                <a:close/>
                <a:moveTo>
                  <a:pt x="1616" y="485"/>
                </a:moveTo>
                <a:cubicBezTo>
                  <a:pt x="1358" y="485"/>
                  <a:pt x="1128" y="558"/>
                  <a:pt x="1001" y="681"/>
                </a:cubicBezTo>
                <a:cubicBezTo>
                  <a:pt x="970" y="711"/>
                  <a:pt x="970" y="760"/>
                  <a:pt x="1001" y="790"/>
                </a:cubicBezTo>
                <a:cubicBezTo>
                  <a:pt x="1032" y="820"/>
                  <a:pt x="1083" y="820"/>
                  <a:pt x="1114" y="790"/>
                </a:cubicBezTo>
                <a:cubicBezTo>
                  <a:pt x="1210" y="697"/>
                  <a:pt x="1403" y="639"/>
                  <a:pt x="1616" y="639"/>
                </a:cubicBezTo>
                <a:cubicBezTo>
                  <a:pt x="1830" y="639"/>
                  <a:pt x="2023" y="697"/>
                  <a:pt x="2119" y="790"/>
                </a:cubicBezTo>
                <a:cubicBezTo>
                  <a:pt x="2135" y="805"/>
                  <a:pt x="2155" y="813"/>
                  <a:pt x="2175" y="813"/>
                </a:cubicBezTo>
                <a:cubicBezTo>
                  <a:pt x="2196" y="813"/>
                  <a:pt x="2216" y="805"/>
                  <a:pt x="2232" y="790"/>
                </a:cubicBezTo>
                <a:cubicBezTo>
                  <a:pt x="2263" y="760"/>
                  <a:pt x="2263" y="711"/>
                  <a:pt x="2232" y="681"/>
                </a:cubicBezTo>
                <a:cubicBezTo>
                  <a:pt x="2105" y="558"/>
                  <a:pt x="1875" y="485"/>
                  <a:pt x="1616" y="485"/>
                </a:cubicBezTo>
                <a:close/>
                <a:moveTo>
                  <a:pt x="1616" y="485"/>
                </a:moveTo>
                <a:cubicBezTo>
                  <a:pt x="1616" y="485"/>
                  <a:pt x="1616" y="485"/>
                  <a:pt x="1616" y="485"/>
                </a:cubicBezTo>
              </a:path>
            </a:pathLst>
          </a:custGeom>
          <a:solidFill>
            <a:srgbClr val="FF9F1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3" name="Straight Connector 30"/>
          <p:cNvCxnSpPr/>
          <p:nvPr/>
        </p:nvCxnSpPr>
        <p:spPr>
          <a:xfrm>
            <a:off x="7882730" y="1781932"/>
            <a:ext cx="109537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0"/>
            <a:ext cx="6121401" cy="690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121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2610" y="1581347"/>
            <a:ext cx="3695307" cy="3695307"/>
          </a:xfrm>
          <a:prstGeom prst="rect">
            <a:avLst/>
          </a:prstGeom>
          <a:noFill/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35524" y="3768549"/>
            <a:ext cx="1556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0</a:t>
            </a:r>
            <a:r>
              <a:rPr lang="en-US" altLang="zh-CN" sz="9600" b="1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3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276859" y="3924379"/>
            <a:ext cx="56454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ross 30"/>
          <p:cNvSpPr/>
          <p:nvPr/>
        </p:nvSpPr>
        <p:spPr>
          <a:xfrm>
            <a:off x="1759241" y="1547479"/>
            <a:ext cx="622168" cy="622168"/>
          </a:xfrm>
          <a:prstGeom prst="plus">
            <a:avLst>
              <a:gd name="adj" fmla="val 36980"/>
            </a:avLst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70507" y="3465513"/>
            <a:ext cx="926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PART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35410" y="4155195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400" b="1" cap="all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主要业务</a:t>
            </a:r>
          </a:p>
        </p:txBody>
      </p:sp>
      <p:sp>
        <p:nvSpPr>
          <p:cNvPr id="15" name="矩形 14"/>
          <p:cNvSpPr/>
          <p:nvPr/>
        </p:nvSpPr>
        <p:spPr>
          <a:xfrm>
            <a:off x="6752283" y="4932344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cap="all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Main business</a:t>
            </a:r>
          </a:p>
        </p:txBody>
      </p:sp>
      <p:sp>
        <p:nvSpPr>
          <p:cNvPr id="34" name="Rectangle 26"/>
          <p:cNvSpPr/>
          <p:nvPr/>
        </p:nvSpPr>
        <p:spPr>
          <a:xfrm>
            <a:off x="10836460" y="-2304853"/>
            <a:ext cx="3695307" cy="3695307"/>
          </a:xfrm>
          <a:prstGeom prst="rect">
            <a:avLst/>
          </a:prstGeom>
          <a:noFill/>
          <a:ln w="381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3415005"/>
            <a:ext cx="12192000" cy="3601357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025827" y="1452246"/>
            <a:ext cx="3447246" cy="4079901"/>
            <a:chOff x="4548043" y="2324099"/>
            <a:chExt cx="3095914" cy="3753427"/>
          </a:xfrm>
        </p:grpSpPr>
        <p:sp>
          <p:nvSpPr>
            <p:cNvPr id="33" name="Rectangle 32"/>
            <p:cNvSpPr/>
            <p:nvPr/>
          </p:nvSpPr>
          <p:spPr>
            <a:xfrm>
              <a:off x="4548044" y="3587288"/>
              <a:ext cx="3095913" cy="2490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48043" y="2324099"/>
              <a:ext cx="3095913" cy="1268110"/>
            </a:xfrm>
            <a:prstGeom prst="rect">
              <a:avLst/>
            </a:prstGeom>
            <a:solidFill>
              <a:srgbClr val="FF9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460261" y="2495657"/>
              <a:ext cx="1350075" cy="959458"/>
              <a:chOff x="5380275" y="2539916"/>
              <a:chExt cx="1350075" cy="959458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5380275" y="2539916"/>
                <a:ext cx="1271481" cy="764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CN" altLang="en-US" sz="4800" dirty="0">
                    <a:solidFill>
                      <a:prstClr val="white"/>
                    </a:solidFill>
                    <a:cs typeface="+mn-ea"/>
                    <a:sym typeface="+mn-lt"/>
                  </a:rPr>
                  <a:t>商家</a:t>
                </a:r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27414" y="3187911"/>
                <a:ext cx="902936" cy="311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cs typeface="+mn-ea"/>
                    <a:sym typeface="+mn-lt"/>
                  </a:rPr>
                  <a:t>方便管理</a:t>
                </a:r>
                <a:endParaRPr lang="en-US" altLang="zh-CN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938447" y="3804069"/>
              <a:ext cx="2303473" cy="1458953"/>
              <a:chOff x="4938447" y="3777026"/>
              <a:chExt cx="2303473" cy="145895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938447" y="4070478"/>
                <a:ext cx="2303473" cy="784692"/>
                <a:chOff x="4761793" y="3956456"/>
                <a:chExt cx="2655006" cy="836586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775199" y="3956456"/>
                  <a:ext cx="2641600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767344" y="4359686"/>
                  <a:ext cx="2641600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4761793" y="4793042"/>
                  <a:ext cx="2641600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5558834" y="3777026"/>
                <a:ext cx="718663" cy="254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+mn-ea"/>
                    <a:sym typeface="+mn-lt"/>
                  </a:rPr>
                  <a:t>收益分析</a:t>
                </a: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558834" y="4193863"/>
                <a:ext cx="718663" cy="254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+mn-ea"/>
                    <a:sym typeface="+mn-lt"/>
                  </a:rPr>
                  <a:t>账户管理</a:t>
                </a: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546476" y="4584439"/>
                <a:ext cx="718663" cy="254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+mn-ea"/>
                    <a:sym typeface="+mn-lt"/>
                  </a:rPr>
                  <a:t>商品管理</a:t>
                </a: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534763" y="4981145"/>
                <a:ext cx="718663" cy="254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+mn-ea"/>
                    <a:sym typeface="+mn-lt"/>
                  </a:rPr>
                  <a:t>订单管理</a:t>
                </a: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65" name="Straight Connector 30"/>
          <p:cNvCxnSpPr/>
          <p:nvPr/>
        </p:nvCxnSpPr>
        <p:spPr>
          <a:xfrm>
            <a:off x="5380373" y="1205169"/>
            <a:ext cx="1431255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"/>
          <p:cNvSpPr txBox="1"/>
          <p:nvPr/>
        </p:nvSpPr>
        <p:spPr>
          <a:xfrm>
            <a:off x="5029041" y="569713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3200" b="1" spc="600" dirty="0">
                <a:solidFill>
                  <a:srgbClr val="595959"/>
                </a:solidFill>
                <a:cs typeface="+mn-ea"/>
                <a:sym typeface="+mn-lt"/>
              </a:rPr>
              <a:t>主要业务</a:t>
            </a:r>
          </a:p>
        </p:txBody>
      </p:sp>
      <p:sp>
        <p:nvSpPr>
          <p:cNvPr id="67" name="TextBox 7"/>
          <p:cNvSpPr txBox="1"/>
          <p:nvPr/>
        </p:nvSpPr>
        <p:spPr>
          <a:xfrm>
            <a:off x="4976759" y="379802"/>
            <a:ext cx="2166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200" spc="600" dirty="0">
                <a:solidFill>
                  <a:srgbClr val="595959"/>
                </a:solidFill>
                <a:cs typeface="+mn-ea"/>
                <a:sym typeface="+mn-lt"/>
              </a:rPr>
              <a:t>Main business </a:t>
            </a:r>
          </a:p>
        </p:txBody>
      </p:sp>
      <p:sp>
        <p:nvSpPr>
          <p:cNvPr id="68" name="Triangle 10"/>
          <p:cNvSpPr/>
          <p:nvPr/>
        </p:nvSpPr>
        <p:spPr>
          <a:xfrm rot="10800000">
            <a:off x="5657693" y="0"/>
            <a:ext cx="876615" cy="291995"/>
          </a:xfrm>
          <a:prstGeom prst="triangle">
            <a:avLst/>
          </a:prstGeom>
          <a:solidFill>
            <a:srgbClr val="FF9F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2" name="Straight Connector 43"/>
          <p:cNvCxnSpPr/>
          <p:nvPr/>
        </p:nvCxnSpPr>
        <p:spPr>
          <a:xfrm>
            <a:off x="2380786" y="4800012"/>
            <a:ext cx="25519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43"/>
          <p:cNvCxnSpPr/>
          <p:nvPr/>
        </p:nvCxnSpPr>
        <p:spPr>
          <a:xfrm>
            <a:off x="2380786" y="5215683"/>
            <a:ext cx="25519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0"/>
          <p:cNvSpPr txBox="1"/>
          <p:nvPr/>
        </p:nvSpPr>
        <p:spPr>
          <a:xfrm>
            <a:off x="3044865" y="49475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权限管理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5" name="Group 31"/>
          <p:cNvGrpSpPr/>
          <p:nvPr/>
        </p:nvGrpSpPr>
        <p:grpSpPr>
          <a:xfrm>
            <a:off x="1581768" y="1451944"/>
            <a:ext cx="3447246" cy="4079901"/>
            <a:chOff x="4548043" y="2324099"/>
            <a:chExt cx="3095914" cy="3753427"/>
          </a:xfrm>
        </p:grpSpPr>
        <p:sp>
          <p:nvSpPr>
            <p:cNvPr id="76" name="Rectangle 32"/>
            <p:cNvSpPr/>
            <p:nvPr/>
          </p:nvSpPr>
          <p:spPr>
            <a:xfrm>
              <a:off x="4548044" y="3587288"/>
              <a:ext cx="3095913" cy="2490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Rectangle 33"/>
            <p:cNvSpPr/>
            <p:nvPr/>
          </p:nvSpPr>
          <p:spPr>
            <a:xfrm>
              <a:off x="4548043" y="2324099"/>
              <a:ext cx="3095913" cy="1268110"/>
            </a:xfrm>
            <a:prstGeom prst="rect">
              <a:avLst/>
            </a:prstGeom>
            <a:solidFill>
              <a:srgbClr val="FF9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8" name="Group 34"/>
            <p:cNvGrpSpPr/>
            <p:nvPr/>
          </p:nvGrpSpPr>
          <p:grpSpPr>
            <a:xfrm>
              <a:off x="5460261" y="2495657"/>
              <a:ext cx="1350075" cy="959458"/>
              <a:chOff x="5380275" y="2539916"/>
              <a:chExt cx="1350075" cy="959458"/>
            </a:xfrm>
          </p:grpSpPr>
          <p:sp>
            <p:nvSpPr>
              <p:cNvPr id="88" name="TextBox 44"/>
              <p:cNvSpPr txBox="1"/>
              <p:nvPr/>
            </p:nvSpPr>
            <p:spPr>
              <a:xfrm>
                <a:off x="5380275" y="2539916"/>
                <a:ext cx="1271481" cy="764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顾客</a:t>
                </a:r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9" name="TextBox 45"/>
              <p:cNvSpPr txBox="1"/>
              <p:nvPr/>
            </p:nvSpPr>
            <p:spPr>
              <a:xfrm>
                <a:off x="5827414" y="3187911"/>
                <a:ext cx="902936" cy="311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cs typeface="+mn-ea"/>
                    <a:sym typeface="+mn-lt"/>
                  </a:rPr>
                  <a:t>简单操作</a:t>
                </a:r>
                <a:endParaRPr lang="en-US" altLang="zh-CN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9" name="Group 35"/>
            <p:cNvGrpSpPr/>
            <p:nvPr/>
          </p:nvGrpSpPr>
          <p:grpSpPr>
            <a:xfrm>
              <a:off x="4938447" y="3814815"/>
              <a:ext cx="2303473" cy="1442077"/>
              <a:chOff x="4938447" y="3787772"/>
              <a:chExt cx="2303473" cy="1442077"/>
            </a:xfrm>
          </p:grpSpPr>
          <p:grpSp>
            <p:nvGrpSpPr>
              <p:cNvPr id="80" name="Group 36"/>
              <p:cNvGrpSpPr/>
              <p:nvPr/>
            </p:nvGrpSpPr>
            <p:grpSpPr>
              <a:xfrm>
                <a:off x="4938447" y="4070478"/>
                <a:ext cx="2303473" cy="784692"/>
                <a:chOff x="4761793" y="3956456"/>
                <a:chExt cx="2655006" cy="836586"/>
              </a:xfrm>
            </p:grpSpPr>
            <p:cxnSp>
              <p:nvCxnSpPr>
                <p:cNvPr id="85" name="Straight Connector 41"/>
                <p:cNvCxnSpPr/>
                <p:nvPr/>
              </p:nvCxnSpPr>
              <p:spPr>
                <a:xfrm>
                  <a:off x="4775199" y="3956456"/>
                  <a:ext cx="2641600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42"/>
                <p:cNvCxnSpPr/>
                <p:nvPr/>
              </p:nvCxnSpPr>
              <p:spPr>
                <a:xfrm>
                  <a:off x="4767344" y="4359686"/>
                  <a:ext cx="2641600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43"/>
                <p:cNvCxnSpPr/>
                <p:nvPr/>
              </p:nvCxnSpPr>
              <p:spPr>
                <a:xfrm>
                  <a:off x="4761793" y="4793042"/>
                  <a:ext cx="2641600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TextBox 37"/>
              <p:cNvSpPr txBox="1"/>
              <p:nvPr/>
            </p:nvSpPr>
            <p:spPr>
              <a:xfrm>
                <a:off x="5546476" y="3787772"/>
                <a:ext cx="718663" cy="254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+mn-ea"/>
                    <a:sym typeface="+mn-lt"/>
                  </a:rPr>
                  <a:t>查看商品</a:t>
                </a: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TextBox 38"/>
              <p:cNvSpPr txBox="1"/>
              <p:nvPr/>
            </p:nvSpPr>
            <p:spPr>
              <a:xfrm>
                <a:off x="5558834" y="4193863"/>
                <a:ext cx="718663" cy="254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+mn-ea"/>
                    <a:sym typeface="+mn-lt"/>
                  </a:rPr>
                  <a:t>我的订单</a:t>
                </a: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3" name="TextBox 39"/>
              <p:cNvSpPr txBox="1"/>
              <p:nvPr/>
            </p:nvSpPr>
            <p:spPr>
              <a:xfrm>
                <a:off x="5546476" y="4584439"/>
                <a:ext cx="718663" cy="254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+mn-ea"/>
                    <a:sym typeface="+mn-lt"/>
                  </a:rPr>
                  <a:t>浏览记录</a:t>
                </a: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TextBox 40"/>
              <p:cNvSpPr txBox="1"/>
              <p:nvPr/>
            </p:nvSpPr>
            <p:spPr>
              <a:xfrm>
                <a:off x="5558833" y="4975015"/>
                <a:ext cx="718663" cy="254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+mn-ea"/>
                    <a:sym typeface="+mn-lt"/>
                  </a:rPr>
                  <a:t>账户管理</a:t>
                </a:r>
                <a:endPara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90" name="Straight Connector 43"/>
          <p:cNvCxnSpPr/>
          <p:nvPr/>
        </p:nvCxnSpPr>
        <p:spPr>
          <a:xfrm>
            <a:off x="7246336" y="4758890"/>
            <a:ext cx="25519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293257" y="-26988"/>
            <a:ext cx="4746172" cy="68849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2362" y="-66707"/>
            <a:ext cx="3874416" cy="68849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79571" y="2839779"/>
            <a:ext cx="981250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81426" y="3126430"/>
            <a:ext cx="32051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en-US" altLang="zh-CN" sz="2000" dirty="0">
                <a:solidFill>
                  <a:schemeClr val="bg1"/>
                </a:solidFill>
                <a:cs typeface="+mn-ea"/>
              </a:rPr>
              <a:t>   </a:t>
            </a:r>
            <a:r>
              <a:rPr lang="zh-CN" altLang="zh-CN" sz="2000" dirty="0">
                <a:solidFill>
                  <a:schemeClr val="bg1"/>
                </a:solidFill>
                <a:cs typeface="+mn-ea"/>
              </a:rPr>
              <a:t>用户登录后</a:t>
            </a:r>
            <a:r>
              <a:rPr lang="zh-CN" altLang="en-US" sz="2000" dirty="0">
                <a:solidFill>
                  <a:schemeClr val="bg1"/>
                </a:solidFill>
                <a:cs typeface="+mn-ea"/>
              </a:rPr>
              <a:t>选择喜欢的东西并购买；</a:t>
            </a:r>
            <a:r>
              <a:rPr lang="zh-CN" altLang="zh-CN" sz="2000" dirty="0">
                <a:solidFill>
                  <a:schemeClr val="bg1"/>
                </a:solidFill>
                <a:cs typeface="+mn-ea"/>
              </a:rPr>
              <a:t>通过我的订单可以查看历史订单、订单状态、商品退换货、商品评价，实现对个人订单的管理；通过浏览记录可以查看购物车、足迹、收藏夹</a:t>
            </a:r>
            <a:r>
              <a:rPr lang="zh-CN" altLang="en-US" sz="2000" dirty="0">
                <a:solidFill>
                  <a:schemeClr val="bg1"/>
                </a:solidFill>
                <a:cs typeface="+mn-ea"/>
              </a:rPr>
              <a:t>，以</a:t>
            </a:r>
            <a:r>
              <a:rPr lang="zh-CN" altLang="zh-CN" sz="2000" dirty="0">
                <a:solidFill>
                  <a:schemeClr val="bg1"/>
                </a:solidFill>
                <a:cs typeface="+mn-ea"/>
              </a:rPr>
              <a:t>实现用户模块功能。</a:t>
            </a:r>
          </a:p>
          <a:p>
            <a:pPr lvl="0" algn="r"/>
            <a:r>
              <a:rPr lang="zh-CN" altLang="en-US" sz="1200" dirty="0">
                <a:solidFill>
                  <a:prstClr val="white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1426" y="1790282"/>
            <a:ext cx="2025326" cy="609516"/>
          </a:xfrm>
          <a:prstGeom prst="rect">
            <a:avLst/>
          </a:prstGeom>
          <a:noFill/>
          <a:ln w="28575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9020228" y="3606362"/>
            <a:ext cx="981250" cy="0"/>
          </a:xfrm>
          <a:prstGeom prst="line">
            <a:avLst/>
          </a:prstGeom>
          <a:ln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3"/>
          <p:cNvSpPr txBox="1"/>
          <p:nvPr/>
        </p:nvSpPr>
        <p:spPr>
          <a:xfrm>
            <a:off x="383610" y="181887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前台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功能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620202" y="240470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用户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2960688" y="6070600"/>
            <a:ext cx="495300" cy="358775"/>
            <a:chOff x="1865" y="3824"/>
            <a:chExt cx="312" cy="226"/>
          </a:xfrm>
          <a:solidFill>
            <a:srgbClr val="FF9F1B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865" y="3824"/>
              <a:ext cx="312" cy="226"/>
            </a:xfrm>
            <a:custGeom>
              <a:avLst/>
              <a:gdLst>
                <a:gd name="T0" fmla="*/ 2298 w 4517"/>
                <a:gd name="T1" fmla="*/ 3277 h 3277"/>
                <a:gd name="T2" fmla="*/ 2255 w 4517"/>
                <a:gd name="T3" fmla="*/ 3276 h 3277"/>
                <a:gd name="T4" fmla="*/ 1035 w 4517"/>
                <a:gd name="T5" fmla="*/ 2858 h 3277"/>
                <a:gd name="T6" fmla="*/ 999 w 4517"/>
                <a:gd name="T7" fmla="*/ 2830 h 3277"/>
                <a:gd name="T8" fmla="*/ 999 w 4517"/>
                <a:gd name="T9" fmla="*/ 1606 h 3277"/>
                <a:gd name="T10" fmla="*/ 0 w 4517"/>
                <a:gd name="T11" fmla="*/ 1111 h 3277"/>
                <a:gd name="T12" fmla="*/ 2240 w 4517"/>
                <a:gd name="T13" fmla="*/ 0 h 3277"/>
                <a:gd name="T14" fmla="*/ 4517 w 4517"/>
                <a:gd name="T15" fmla="*/ 1084 h 3277"/>
                <a:gd name="T16" fmla="*/ 3449 w 4517"/>
                <a:gd name="T17" fmla="*/ 1618 h 3277"/>
                <a:gd name="T18" fmla="*/ 3449 w 4517"/>
                <a:gd name="T19" fmla="*/ 2841 h 3277"/>
                <a:gd name="T20" fmla="*/ 3419 w 4517"/>
                <a:gd name="T21" fmla="*/ 2869 h 3277"/>
                <a:gd name="T22" fmla="*/ 2298 w 4517"/>
                <a:gd name="T23" fmla="*/ 3277 h 3277"/>
                <a:gd name="T24" fmla="*/ 1185 w 4517"/>
                <a:gd name="T25" fmla="*/ 2736 h 3277"/>
                <a:gd name="T26" fmla="*/ 1203 w 4517"/>
                <a:gd name="T27" fmla="*/ 2748 h 3277"/>
                <a:gd name="T28" fmla="*/ 2259 w 4517"/>
                <a:gd name="T29" fmla="*/ 3090 h 3277"/>
                <a:gd name="T30" fmla="*/ 2294 w 4517"/>
                <a:gd name="T31" fmla="*/ 3091 h 3277"/>
                <a:gd name="T32" fmla="*/ 3247 w 4517"/>
                <a:gd name="T33" fmla="*/ 2769 h 3277"/>
                <a:gd name="T34" fmla="*/ 3263 w 4517"/>
                <a:gd name="T35" fmla="*/ 2757 h 3277"/>
                <a:gd name="T36" fmla="*/ 3263 w 4517"/>
                <a:gd name="T37" fmla="*/ 1711 h 3277"/>
                <a:gd name="T38" fmla="*/ 2241 w 4517"/>
                <a:gd name="T39" fmla="*/ 2222 h 3277"/>
                <a:gd name="T40" fmla="*/ 1185 w 4517"/>
                <a:gd name="T41" fmla="*/ 1698 h 3277"/>
                <a:gd name="T42" fmla="*/ 1185 w 4517"/>
                <a:gd name="T43" fmla="*/ 2736 h 3277"/>
                <a:gd name="T44" fmla="*/ 419 w 4517"/>
                <a:gd name="T45" fmla="*/ 1111 h 3277"/>
                <a:gd name="T46" fmla="*/ 2240 w 4517"/>
                <a:gd name="T47" fmla="*/ 2014 h 3277"/>
                <a:gd name="T48" fmla="*/ 4093 w 4517"/>
                <a:gd name="T49" fmla="*/ 1088 h 3277"/>
                <a:gd name="T50" fmla="*/ 2241 w 4517"/>
                <a:gd name="T51" fmla="*/ 207 h 3277"/>
                <a:gd name="T52" fmla="*/ 419 w 4517"/>
                <a:gd name="T53" fmla="*/ 1111 h 3277"/>
                <a:gd name="T54" fmla="*/ 419 w 4517"/>
                <a:gd name="T55" fmla="*/ 1111 h 3277"/>
                <a:gd name="T56" fmla="*/ 419 w 4517"/>
                <a:gd name="T57" fmla="*/ 1111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17" h="3277">
                  <a:moveTo>
                    <a:pt x="2298" y="3277"/>
                  </a:moveTo>
                  <a:cubicBezTo>
                    <a:pt x="2281" y="3277"/>
                    <a:pt x="2268" y="3277"/>
                    <a:pt x="2255" y="3276"/>
                  </a:cubicBezTo>
                  <a:cubicBezTo>
                    <a:pt x="1570" y="3259"/>
                    <a:pt x="1057" y="2874"/>
                    <a:pt x="1035" y="2858"/>
                  </a:cubicBezTo>
                  <a:cubicBezTo>
                    <a:pt x="999" y="2830"/>
                    <a:pt x="999" y="2830"/>
                    <a:pt x="999" y="2830"/>
                  </a:cubicBezTo>
                  <a:cubicBezTo>
                    <a:pt x="999" y="1606"/>
                    <a:pt x="999" y="1606"/>
                    <a:pt x="999" y="1606"/>
                  </a:cubicBezTo>
                  <a:cubicBezTo>
                    <a:pt x="0" y="1111"/>
                    <a:pt x="0" y="1111"/>
                    <a:pt x="0" y="1111"/>
                  </a:cubicBezTo>
                  <a:cubicBezTo>
                    <a:pt x="2240" y="0"/>
                    <a:pt x="2240" y="0"/>
                    <a:pt x="2240" y="0"/>
                  </a:cubicBezTo>
                  <a:cubicBezTo>
                    <a:pt x="4517" y="1084"/>
                    <a:pt x="4517" y="1084"/>
                    <a:pt x="4517" y="1084"/>
                  </a:cubicBezTo>
                  <a:cubicBezTo>
                    <a:pt x="3449" y="1618"/>
                    <a:pt x="3449" y="1618"/>
                    <a:pt x="3449" y="1618"/>
                  </a:cubicBezTo>
                  <a:cubicBezTo>
                    <a:pt x="3449" y="2841"/>
                    <a:pt x="3449" y="2841"/>
                    <a:pt x="3449" y="2841"/>
                  </a:cubicBezTo>
                  <a:cubicBezTo>
                    <a:pt x="3419" y="2869"/>
                    <a:pt x="3419" y="2869"/>
                    <a:pt x="3419" y="2869"/>
                  </a:cubicBezTo>
                  <a:cubicBezTo>
                    <a:pt x="3401" y="2885"/>
                    <a:pt x="2970" y="3277"/>
                    <a:pt x="2298" y="3277"/>
                  </a:cubicBezTo>
                  <a:close/>
                  <a:moveTo>
                    <a:pt x="1185" y="2736"/>
                  </a:moveTo>
                  <a:cubicBezTo>
                    <a:pt x="1203" y="2748"/>
                    <a:pt x="1203" y="2748"/>
                    <a:pt x="1203" y="2748"/>
                  </a:cubicBezTo>
                  <a:cubicBezTo>
                    <a:pt x="1354" y="2846"/>
                    <a:pt x="1759" y="3078"/>
                    <a:pt x="2259" y="3090"/>
                  </a:cubicBezTo>
                  <a:cubicBezTo>
                    <a:pt x="2271" y="3090"/>
                    <a:pt x="2283" y="3091"/>
                    <a:pt x="2294" y="3091"/>
                  </a:cubicBezTo>
                  <a:cubicBezTo>
                    <a:pt x="2790" y="3091"/>
                    <a:pt x="3149" y="2845"/>
                    <a:pt x="3247" y="2769"/>
                  </a:cubicBezTo>
                  <a:cubicBezTo>
                    <a:pt x="3263" y="2757"/>
                    <a:pt x="3263" y="2757"/>
                    <a:pt x="3263" y="2757"/>
                  </a:cubicBezTo>
                  <a:cubicBezTo>
                    <a:pt x="3263" y="1711"/>
                    <a:pt x="3263" y="1711"/>
                    <a:pt x="3263" y="1711"/>
                  </a:cubicBezTo>
                  <a:cubicBezTo>
                    <a:pt x="2241" y="2222"/>
                    <a:pt x="2241" y="2222"/>
                    <a:pt x="2241" y="2222"/>
                  </a:cubicBezTo>
                  <a:cubicBezTo>
                    <a:pt x="1185" y="1698"/>
                    <a:pt x="1185" y="1698"/>
                    <a:pt x="1185" y="1698"/>
                  </a:cubicBezTo>
                  <a:lnTo>
                    <a:pt x="1185" y="2736"/>
                  </a:lnTo>
                  <a:close/>
                  <a:moveTo>
                    <a:pt x="419" y="1111"/>
                  </a:moveTo>
                  <a:cubicBezTo>
                    <a:pt x="2240" y="2014"/>
                    <a:pt x="2240" y="2014"/>
                    <a:pt x="2240" y="2014"/>
                  </a:cubicBezTo>
                  <a:cubicBezTo>
                    <a:pt x="4093" y="1088"/>
                    <a:pt x="4093" y="1088"/>
                    <a:pt x="4093" y="1088"/>
                  </a:cubicBezTo>
                  <a:cubicBezTo>
                    <a:pt x="2241" y="207"/>
                    <a:pt x="2241" y="207"/>
                    <a:pt x="2241" y="207"/>
                  </a:cubicBezTo>
                  <a:lnTo>
                    <a:pt x="419" y="1111"/>
                  </a:lnTo>
                  <a:close/>
                  <a:moveTo>
                    <a:pt x="419" y="1111"/>
                  </a:moveTo>
                  <a:cubicBezTo>
                    <a:pt x="419" y="1111"/>
                    <a:pt x="419" y="1111"/>
                    <a:pt x="419" y="11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873" y="3951"/>
              <a:ext cx="13" cy="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2034" y="3869"/>
              <a:ext cx="43" cy="24"/>
            </a:xfrm>
            <a:custGeom>
              <a:avLst/>
              <a:gdLst>
                <a:gd name="T0" fmla="*/ 0 w 43"/>
                <a:gd name="T1" fmla="*/ 4 h 24"/>
                <a:gd name="T2" fmla="*/ 1 w 43"/>
                <a:gd name="T3" fmla="*/ 0 h 24"/>
                <a:gd name="T4" fmla="*/ 43 w 43"/>
                <a:gd name="T5" fmla="*/ 21 h 24"/>
                <a:gd name="T6" fmla="*/ 42 w 43"/>
                <a:gd name="T7" fmla="*/ 24 h 24"/>
                <a:gd name="T8" fmla="*/ 0 w 43"/>
                <a:gd name="T9" fmla="*/ 4 h 24"/>
                <a:gd name="T10" fmla="*/ 0 w 43"/>
                <a:gd name="T11" fmla="*/ 4 h 24"/>
                <a:gd name="T12" fmla="*/ 0 w 43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4">
                  <a:moveTo>
                    <a:pt x="0" y="4"/>
                  </a:moveTo>
                  <a:lnTo>
                    <a:pt x="1" y="0"/>
                  </a:lnTo>
                  <a:lnTo>
                    <a:pt x="43" y="21"/>
                  </a:lnTo>
                  <a:lnTo>
                    <a:pt x="42" y="24"/>
                  </a:lnTo>
                  <a:lnTo>
                    <a:pt x="0" y="4"/>
                  </a:lnTo>
                  <a:close/>
                  <a:moveTo>
                    <a:pt x="0" y="4"/>
                  </a:move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2034" y="3869"/>
              <a:ext cx="43" cy="24"/>
            </a:xfrm>
            <a:custGeom>
              <a:avLst/>
              <a:gdLst>
                <a:gd name="T0" fmla="*/ 0 w 43"/>
                <a:gd name="T1" fmla="*/ 4 h 24"/>
                <a:gd name="T2" fmla="*/ 1 w 43"/>
                <a:gd name="T3" fmla="*/ 0 h 24"/>
                <a:gd name="T4" fmla="*/ 43 w 43"/>
                <a:gd name="T5" fmla="*/ 21 h 24"/>
                <a:gd name="T6" fmla="*/ 42 w 43"/>
                <a:gd name="T7" fmla="*/ 24 h 24"/>
                <a:gd name="T8" fmla="*/ 0 w 43"/>
                <a:gd name="T9" fmla="*/ 4 h 24"/>
                <a:gd name="T10" fmla="*/ 0 w 43"/>
                <a:gd name="T11" fmla="*/ 4 h 24"/>
                <a:gd name="T12" fmla="*/ 0 w 43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4">
                  <a:moveTo>
                    <a:pt x="0" y="4"/>
                  </a:moveTo>
                  <a:lnTo>
                    <a:pt x="1" y="0"/>
                  </a:lnTo>
                  <a:lnTo>
                    <a:pt x="43" y="21"/>
                  </a:lnTo>
                  <a:lnTo>
                    <a:pt x="42" y="24"/>
                  </a:lnTo>
                  <a:lnTo>
                    <a:pt x="0" y="4"/>
                  </a:lnTo>
                  <a:moveTo>
                    <a:pt x="0" y="4"/>
                  </a:moveTo>
                  <a:lnTo>
                    <a:pt x="0" y="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092" y="3898"/>
              <a:ext cx="6" cy="5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5 h 5"/>
                <a:gd name="T4" fmla="*/ 0 w 6"/>
                <a:gd name="T5" fmla="*/ 3 h 5"/>
                <a:gd name="T6" fmla="*/ 1 w 6"/>
                <a:gd name="T7" fmla="*/ 0 h 5"/>
                <a:gd name="T8" fmla="*/ 6 w 6"/>
                <a:gd name="T9" fmla="*/ 2 h 5"/>
                <a:gd name="T10" fmla="*/ 6 w 6"/>
                <a:gd name="T11" fmla="*/ 2 h 5"/>
                <a:gd name="T12" fmla="*/ 6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lnTo>
                    <a:pt x="4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6" y="2"/>
                  </a:lnTo>
                  <a:close/>
                  <a:moveTo>
                    <a:pt x="6" y="2"/>
                  </a:move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2092" y="3898"/>
              <a:ext cx="6" cy="5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5 h 5"/>
                <a:gd name="T4" fmla="*/ 0 w 6"/>
                <a:gd name="T5" fmla="*/ 3 h 5"/>
                <a:gd name="T6" fmla="*/ 1 w 6"/>
                <a:gd name="T7" fmla="*/ 0 h 5"/>
                <a:gd name="T8" fmla="*/ 6 w 6"/>
                <a:gd name="T9" fmla="*/ 2 h 5"/>
                <a:gd name="T10" fmla="*/ 6 w 6"/>
                <a:gd name="T11" fmla="*/ 2 h 5"/>
                <a:gd name="T12" fmla="*/ 6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lnTo>
                    <a:pt x="4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6" y="2"/>
                  </a:lnTo>
                  <a:moveTo>
                    <a:pt x="6" y="2"/>
                  </a:moveTo>
                  <a:lnTo>
                    <a:pt x="6" y="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840" y="1326205"/>
            <a:ext cx="4400550" cy="1800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840" y="4937126"/>
            <a:ext cx="4391025" cy="1438275"/>
          </a:xfrm>
          <a:prstGeom prst="rect">
            <a:avLst/>
          </a:prstGeom>
        </p:spPr>
      </p:pic>
      <p:sp>
        <p:nvSpPr>
          <p:cNvPr id="12" name="Shape 68"/>
          <p:cNvSpPr txBox="1"/>
          <p:nvPr/>
        </p:nvSpPr>
        <p:spPr>
          <a:xfrm>
            <a:off x="8353330" y="482599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1600" dirty="0">
                <a:solidFill>
                  <a:prstClr val="black"/>
                </a:solidFill>
                <a:cs typeface="Montserrat" panose="02000505000000020004"/>
                <a:sym typeface="Montserrat" panose="02000505000000020004"/>
              </a:rPr>
              <a:t>我的订单</a:t>
            </a:r>
            <a:endParaRPr lang="en-US" altLang="zh-CN" sz="1600" dirty="0">
              <a:solidFill>
                <a:prstClr val="black"/>
              </a:solidFill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" name="Shape 68"/>
          <p:cNvSpPr txBox="1"/>
          <p:nvPr/>
        </p:nvSpPr>
        <p:spPr>
          <a:xfrm>
            <a:off x="8363670" y="4164806"/>
            <a:ext cx="2500044" cy="29238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 algn="ctr">
              <a:buSzPct val="25000"/>
            </a:pPr>
            <a:r>
              <a:rPr lang="zh-CN" altLang="en-US" sz="1600" dirty="0">
                <a:solidFill>
                  <a:prstClr val="black"/>
                </a:solidFill>
                <a:cs typeface="Montserrat" panose="02000505000000020004"/>
                <a:sym typeface="Montserrat" panose="02000505000000020004"/>
              </a:rPr>
              <a:t>浏览记录</a:t>
            </a:r>
            <a:endParaRPr lang="en-US" altLang="zh-CN" sz="1600" dirty="0">
              <a:solidFill>
                <a:prstClr val="black"/>
              </a:solidFill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43d55e3-5038-4b97-9d6c-915de0a4230d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432</Words>
  <Application>Microsoft Office PowerPoint</Application>
  <PresentationFormat>宽屏</PresentationFormat>
  <Paragraphs>127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Montserrat</vt:lpstr>
      <vt:lpstr>Roboto Thin</vt:lpstr>
      <vt:lpstr>等线</vt:lpstr>
      <vt:lpstr>华文新魏</vt:lpstr>
      <vt:lpstr>微软雅黑 Light</vt:lpstr>
      <vt:lpstr>幼圆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office365</dc:creator>
  <cp:lastModifiedBy>马英发</cp:lastModifiedBy>
  <cp:revision>93</cp:revision>
  <dcterms:created xsi:type="dcterms:W3CDTF">2017-09-07T01:23:00Z</dcterms:created>
  <dcterms:modified xsi:type="dcterms:W3CDTF">2021-04-15T03:14:09Z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